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6"/>
  </p:notesMasterIdLst>
  <p:handoutMasterIdLst>
    <p:handoutMasterId r:id="rId27"/>
  </p:handoutMasterIdLst>
  <p:sldIdLst>
    <p:sldId id="260" r:id="rId5"/>
    <p:sldId id="261" r:id="rId6"/>
    <p:sldId id="262" r:id="rId7"/>
    <p:sldId id="263" r:id="rId8"/>
    <p:sldId id="264" r:id="rId9"/>
    <p:sldId id="296" r:id="rId10"/>
    <p:sldId id="265" r:id="rId11"/>
    <p:sldId id="282" r:id="rId12"/>
    <p:sldId id="297" r:id="rId13"/>
    <p:sldId id="284" r:id="rId14"/>
    <p:sldId id="283" r:id="rId15"/>
    <p:sldId id="285" r:id="rId16"/>
    <p:sldId id="286" r:id="rId17"/>
    <p:sldId id="294" r:id="rId18"/>
    <p:sldId id="291" r:id="rId19"/>
    <p:sldId id="292" r:id="rId20"/>
    <p:sldId id="295" r:id="rId21"/>
    <p:sldId id="287" r:id="rId22"/>
    <p:sldId id="288" r:id="rId23"/>
    <p:sldId id="298" r:id="rId24"/>
    <p:sldId id="293"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957A20-B1F8-C6D7-8744-05C6DAFA8D85}" name="Sayna Patel" initials="SP" userId="fab37b3fbb0abeb1" providerId="Windows Live"/>
  <p188:author id="{7FB3F228-2CFC-C1BE-246A-CD5E14CA18FD}" name="Patel, Sayna" initials="PS" userId="S::sayna.patel@dph.ga.gov::3eae2f07-9197-4b6a-afd4-67b56eeb3f36" providerId="AD"/>
  <p188:author id="{4A9B8064-7213-7FA9-8912-CFD19FF9FDA0}" name="McChesney, Samantha" initials="SM" userId="S::samantha.mcchesney@dph.ga.gov::f1fa65fc-1fd6-46a1-8e9a-80ed75815d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A6AA"/>
    <a:srgbClr val="ED1D27"/>
    <a:srgbClr val="B8B8B8"/>
    <a:srgbClr val="9B1D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BFE043-5DAE-1E17-349A-AAB195DC1D23}" v="40" dt="2026-09-23T22:01:24.608"/>
    <p1510:client id="{3B7D7E7D-0DA1-4180-8334-E31DBC0CB299}" v="13" dt="2026-09-23T20:28:36.9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2" autoAdjust="0"/>
    <p:restoredTop sz="96047" autoAdjust="0"/>
  </p:normalViewPr>
  <p:slideViewPr>
    <p:cSldViewPr snapToGrid="0">
      <p:cViewPr varScale="1">
        <p:scale>
          <a:sx n="114" d="100"/>
          <a:sy n="114" d="100"/>
        </p:scale>
        <p:origin x="448" y="160"/>
      </p:cViewPr>
      <p:guideLst>
        <p:guide orient="horz" pos="2160"/>
        <p:guide pos="3840"/>
      </p:guideLst>
    </p:cSldViewPr>
  </p:slideViewPr>
  <p:notesTextViewPr>
    <p:cViewPr>
      <p:scale>
        <a:sx n="1" d="1"/>
        <a:sy n="1" d="1"/>
      </p:scale>
      <p:origin x="0" y="0"/>
    </p:cViewPr>
  </p:notesTextViewPr>
  <p:notesViewPr>
    <p:cSldViewPr snapToGrid="0">
      <p:cViewPr varScale="1">
        <p:scale>
          <a:sx n="94" d="100"/>
          <a:sy n="94" d="100"/>
        </p:scale>
        <p:origin x="4344" y="2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A0F7CA-94DB-C0C2-0DA5-79E61EE15055}"/>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D49B827-FAA7-951F-E608-9302DA0EB307}"/>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43BE211-67C7-C54B-8CFB-A12C7B005BB1}" type="datetimeFigureOut">
              <a:rPr lang="en-US" smtClean="0"/>
              <a:t>10/1/26</a:t>
            </a:fld>
            <a:endParaRPr lang="en-US"/>
          </a:p>
        </p:txBody>
      </p:sp>
      <p:sp>
        <p:nvSpPr>
          <p:cNvPr id="4" name="Footer Placeholder 3">
            <a:extLst>
              <a:ext uri="{FF2B5EF4-FFF2-40B4-BE49-F238E27FC236}">
                <a16:creationId xmlns:a16="http://schemas.microsoft.com/office/drawing/2014/main" id="{C3BE301E-4BAF-A757-AAF3-F941B4B7D4FC}"/>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1CAF98F-5028-9909-95EB-EB06C5AD4CCA}"/>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F04FC85-7609-9F4E-8AC2-F618FF5DCF98}" type="slidenum">
              <a:rPr lang="en-US" smtClean="0"/>
              <a:t>‹#›</a:t>
            </a:fld>
            <a:endParaRPr lang="en-US"/>
          </a:p>
        </p:txBody>
      </p:sp>
    </p:spTree>
    <p:extLst>
      <p:ext uri="{BB962C8B-B14F-4D97-AF65-F5344CB8AC3E}">
        <p14:creationId xmlns:p14="http://schemas.microsoft.com/office/powerpoint/2010/main" val="20310731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B85F363-EA50-4350-9A1E-13FBE4278E6C}" type="datetimeFigureOut">
              <a:rPr lang="en-US" smtClean="0"/>
              <a:t>10/1/26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7BFC41D-9EE2-435B-A2ED-4C7B1C7A4298}" type="slidenum">
              <a:rPr lang="en-US" smtClean="0"/>
              <a:t>‹#›</a:t>
            </a:fld>
            <a:endParaRPr lang="en-US"/>
          </a:p>
        </p:txBody>
      </p:sp>
    </p:spTree>
    <p:extLst>
      <p:ext uri="{BB962C8B-B14F-4D97-AF65-F5344CB8AC3E}">
        <p14:creationId xmlns:p14="http://schemas.microsoft.com/office/powerpoint/2010/main" val="1890820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D7BFC41D-9EE2-435B-A2ED-4C7B1C7A4298}" type="slidenum">
              <a:rPr lang="en-US" smtClean="0"/>
              <a:t>1</a:t>
            </a:fld>
            <a:endParaRPr lang="en-US"/>
          </a:p>
        </p:txBody>
      </p:sp>
    </p:spTree>
    <p:extLst>
      <p:ext uri="{BB962C8B-B14F-4D97-AF65-F5344CB8AC3E}">
        <p14:creationId xmlns:p14="http://schemas.microsoft.com/office/powerpoint/2010/main" val="17162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SAM: </a:t>
            </a:r>
            <a:r>
              <a:rPr lang="en-US" dirty="0"/>
              <a:t>In Georgia Mandatory Reporters are required to report any notifiable condition to DPH by law. This includes all influenza, RSV, and COVID-19-associated deaths of all ages. </a:t>
            </a:r>
          </a:p>
          <a:p>
            <a:endParaRPr lang="en-US" dirty="0"/>
          </a:p>
          <a:p>
            <a:r>
              <a:rPr lang="en-US" dirty="0"/>
              <a:t>Mandatory reporters include: District epis, infection preventionists, hospital systems &amp; healthcare personnel, medical examiners &amp; coroners, and licensed physicians, clinical laboratories or designated officials of healthcare facilities (including nursing homes, schools, hospice and more) </a:t>
            </a:r>
          </a:p>
        </p:txBody>
      </p:sp>
      <p:sp>
        <p:nvSpPr>
          <p:cNvPr id="4" name="Slide Number Placeholder 3"/>
          <p:cNvSpPr>
            <a:spLocks noGrp="1"/>
          </p:cNvSpPr>
          <p:nvPr>
            <p:ph type="sldNum" sz="quarter" idx="5"/>
          </p:nvPr>
        </p:nvSpPr>
        <p:spPr/>
        <p:txBody>
          <a:bodyPr/>
          <a:lstStyle/>
          <a:p>
            <a:fld id="{D7BFC41D-9EE2-435B-A2ED-4C7B1C7A4298}" type="slidenum">
              <a:rPr lang="en-US" smtClean="0"/>
              <a:t>5</a:t>
            </a:fld>
            <a:endParaRPr lang="en-US"/>
          </a:p>
        </p:txBody>
      </p:sp>
    </p:spTree>
    <p:extLst>
      <p:ext uri="{BB962C8B-B14F-4D97-AF65-F5344CB8AC3E}">
        <p14:creationId xmlns:p14="http://schemas.microsoft.com/office/powerpoint/2010/main" val="2718443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lumMod val="49000"/>
                  </a:schemeClr>
                </a:solidFill>
              </a:rPr>
              <a:t>SAM: </a:t>
            </a:r>
            <a:r>
              <a:rPr lang="en-US" dirty="0">
                <a:solidFill>
                  <a:schemeClr val="tx1">
                    <a:lumMod val="49000"/>
                  </a:schemeClr>
                </a:solidFill>
              </a:rPr>
              <a:t>Now for the purposes of public health surveillance this is the case criteria for RSV and Influenza-associated deaths that mandatory reporters should follow when considering whether a death should be reported. </a:t>
            </a:r>
          </a:p>
          <a:p>
            <a:endParaRPr lang="en-US" dirty="0">
              <a:solidFill>
                <a:schemeClr val="tx1">
                  <a:lumMod val="49000"/>
                </a:schemeClr>
              </a:solidFill>
            </a:endParaRPr>
          </a:p>
          <a:p>
            <a:pPr marL="171450" indent="-171450">
              <a:buFontTx/>
              <a:buChar char="-"/>
            </a:pPr>
            <a:r>
              <a:rPr lang="en-US" dirty="0">
                <a:solidFill>
                  <a:schemeClr val="tx1">
                    <a:lumMod val="49000"/>
                  </a:schemeClr>
                </a:solidFill>
              </a:rPr>
              <a:t>Most importantly, the patient must have a clinically compatible illness that was lab-confirmed to be RSV or Influenza within 60 days of death* (the positive lab test can be outside of the 60-day timeframe if a continued illness without recovery results in death. Postmortem test results also meet criteria.)</a:t>
            </a:r>
          </a:p>
          <a:p>
            <a:pPr marL="171450" indent="-171450">
              <a:buFontTx/>
              <a:buChar char="-"/>
            </a:pPr>
            <a:endParaRPr lang="en-US" dirty="0">
              <a:solidFill>
                <a:schemeClr val="tx1">
                  <a:lumMod val="49000"/>
                </a:schemeClr>
              </a:solidFill>
            </a:endParaRPr>
          </a:p>
          <a:p>
            <a:pPr marL="171450" indent="-171450">
              <a:buFontTx/>
              <a:buChar char="-"/>
            </a:pPr>
            <a:r>
              <a:rPr lang="en-US" dirty="0">
                <a:solidFill>
                  <a:schemeClr val="tx1">
                    <a:lumMod val="49000"/>
                  </a:schemeClr>
                </a:solidFill>
              </a:rPr>
              <a:t>Secondly, no period of complete recovery to baseline health can occur between the illness and death. A patient can show signs of partial recovery, but they cannot fully recover to baseline health. (If a patient remains asymptomatic the entire time but presents with a post-mortem + test result the case would also meet criteria). </a:t>
            </a:r>
          </a:p>
          <a:p>
            <a:pPr marL="171450" indent="-171450">
              <a:buFontTx/>
              <a:buChar char="-"/>
            </a:pPr>
            <a:endParaRPr lang="en-US" dirty="0">
              <a:solidFill>
                <a:schemeClr val="tx1">
                  <a:lumMod val="49000"/>
                </a:schemeClr>
              </a:solidFill>
            </a:endParaRPr>
          </a:p>
          <a:p>
            <a:pPr marL="171450" indent="-171450">
              <a:buFontTx/>
              <a:buChar char="-"/>
            </a:pPr>
            <a:r>
              <a:rPr lang="en-US" dirty="0">
                <a:solidFill>
                  <a:schemeClr val="tx1">
                    <a:lumMod val="49000"/>
                  </a:schemeClr>
                </a:solidFill>
              </a:rPr>
              <a:t>Lastly, influenza or RSV does NOT need to be the primary or sole cause od death listed on a death certificate. In fact, a case can be confirmed without any mention of flu or  RSV on the death certificate, but the death CANNOT BE ACCIDENTAL OR VIOLENT. </a:t>
            </a:r>
          </a:p>
          <a:p>
            <a:pPr marL="171450" indent="-171450">
              <a:buFontTx/>
              <a:buChar char="-"/>
            </a:pPr>
            <a:endParaRPr lang="en-US" dirty="0">
              <a:solidFill>
                <a:schemeClr val="tx1">
                  <a:lumMod val="49000"/>
                </a:schemeClr>
              </a:solidFill>
            </a:endParaRPr>
          </a:p>
          <a:p>
            <a:pPr marL="171450" indent="-171450">
              <a:buFontTx/>
              <a:buChar char="-"/>
            </a:pPr>
            <a:r>
              <a:rPr lang="en-US" dirty="0">
                <a:solidFill>
                  <a:schemeClr val="tx1">
                    <a:lumMod val="49000"/>
                  </a:schemeClr>
                </a:solidFill>
              </a:rPr>
              <a:t>The key word here is associated for surveillance purposes! If you are not 100% sure if a case should be reported, do so anyway. We prefer overreporting than underreporting!</a:t>
            </a:r>
            <a:endParaRPr lang="en-US" dirty="0"/>
          </a:p>
        </p:txBody>
      </p:sp>
      <p:sp>
        <p:nvSpPr>
          <p:cNvPr id="4" name="Slide Number Placeholder 3"/>
          <p:cNvSpPr>
            <a:spLocks noGrp="1"/>
          </p:cNvSpPr>
          <p:nvPr>
            <p:ph type="sldNum" sz="quarter" idx="5"/>
          </p:nvPr>
        </p:nvSpPr>
        <p:spPr/>
        <p:txBody>
          <a:bodyPr/>
          <a:lstStyle/>
          <a:p>
            <a:fld id="{D7BFC41D-9EE2-435B-A2ED-4C7B1C7A4298}" type="slidenum">
              <a:rPr lang="en-US" smtClean="0"/>
              <a:t>6</a:t>
            </a:fld>
            <a:endParaRPr lang="en-US"/>
          </a:p>
        </p:txBody>
      </p:sp>
    </p:spTree>
    <p:extLst>
      <p:ext uri="{BB962C8B-B14F-4D97-AF65-F5344CB8AC3E}">
        <p14:creationId xmlns:p14="http://schemas.microsoft.com/office/powerpoint/2010/main" val="2692862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lumMod val="49000"/>
                  </a:schemeClr>
                </a:solidFill>
              </a:rPr>
              <a:t>SAM: </a:t>
            </a:r>
            <a:r>
              <a:rPr lang="en-US" dirty="0">
                <a:solidFill>
                  <a:schemeClr val="tx1">
                    <a:lumMod val="49000"/>
                  </a:schemeClr>
                </a:solidFill>
              </a:rPr>
              <a:t>Again, for the purposed of public health surveillance this is the case criteria for COVID-19-associated deaths that mandatory reporters should follow when considering whether a death should be reported.  There are differences between these and flu &amp; RSV reporting criteria. </a:t>
            </a:r>
          </a:p>
          <a:p>
            <a:endParaRPr lang="en-US" dirty="0">
              <a:solidFill>
                <a:schemeClr val="tx1">
                  <a:lumMod val="49000"/>
                </a:schemeClr>
              </a:solidFill>
            </a:endParaRPr>
          </a:p>
          <a:p>
            <a:pPr marL="171450" indent="-171450">
              <a:buFontTx/>
              <a:buChar char="-"/>
            </a:pPr>
            <a:r>
              <a:rPr lang="en-US" dirty="0">
                <a:solidFill>
                  <a:schemeClr val="tx1">
                    <a:lumMod val="49000"/>
                  </a:schemeClr>
                </a:solidFill>
              </a:rPr>
              <a:t>Most importantly, the death certificate must list COVID-19 or an equivalent term as an immediate, underlying or contributing case of death. </a:t>
            </a:r>
          </a:p>
          <a:p>
            <a:pPr marL="171450" indent="-171450">
              <a:buFontTx/>
              <a:buChar char="-"/>
            </a:pPr>
            <a:r>
              <a:rPr lang="en-US" dirty="0">
                <a:solidFill>
                  <a:schemeClr val="tx1">
                    <a:lumMod val="49000"/>
                  </a:schemeClr>
                </a:solidFill>
              </a:rPr>
              <a:t>OR, death is determined to be attributed to COVID through a complete epi investigation (although, due to routine cases no longer being investigated since 2022 this rarely occurs)</a:t>
            </a:r>
          </a:p>
          <a:p>
            <a:pPr marL="171450" indent="-171450">
              <a:buFontTx/>
              <a:buChar char="-"/>
            </a:pPr>
            <a:endParaRPr lang="en-US" dirty="0">
              <a:solidFill>
                <a:schemeClr val="tx1">
                  <a:lumMod val="49000"/>
                </a:schemeClr>
              </a:solidFill>
            </a:endParaRPr>
          </a:p>
          <a:p>
            <a:pPr marL="171450" indent="-171450">
              <a:buFontTx/>
              <a:buChar char="-"/>
            </a:pPr>
            <a:r>
              <a:rPr lang="en-US" dirty="0">
                <a:solidFill>
                  <a:schemeClr val="tx1">
                    <a:lumMod val="49000"/>
                  </a:schemeClr>
                </a:solidFill>
              </a:rPr>
              <a:t>After case investigation COVID-19-associated deaths are classified as either Confirmed, probable or suspect. COVID-19 death investigations are often initiated by the hospital or coroner/medical examiner reporting COD related to COVID-19. </a:t>
            </a:r>
          </a:p>
          <a:p>
            <a:pPr marL="171450" indent="-171450">
              <a:buFontTx/>
              <a:buChar char="-"/>
            </a:pPr>
            <a:endParaRPr lang="en-US" dirty="0">
              <a:solidFill>
                <a:schemeClr val="tx1">
                  <a:lumMod val="49000"/>
                </a:schemeClr>
              </a:solidFill>
            </a:endParaRPr>
          </a:p>
          <a:p>
            <a:pPr marL="0" indent="0">
              <a:buFontTx/>
              <a:buNone/>
            </a:pPr>
            <a:r>
              <a:rPr lang="en-US" dirty="0">
                <a:solidFill>
                  <a:schemeClr val="tx1">
                    <a:lumMod val="49000"/>
                  </a:schemeClr>
                </a:solidFill>
              </a:rPr>
              <a:t>Now we are going to have our first interactive question - </a:t>
            </a:r>
            <a:r>
              <a:rPr lang="en-US" sz="1200" b="1" i="0" kern="1200" dirty="0">
                <a:solidFill>
                  <a:schemeClr val="tx1"/>
                </a:solidFill>
                <a:effectLst/>
                <a:latin typeface="+mn-lt"/>
                <a:ea typeface="+mn-ea"/>
                <a:cs typeface="+mn-cs"/>
              </a:rPr>
              <a:t>According to the Georgia DPH Notifiable Disease Reporting Requirements, mandatory reporting of an associated death due to influenza or RSV applies to which demographic?</a:t>
            </a:r>
            <a:r>
              <a:rPr lang="en-US" sz="1200" b="0" i="0" kern="1200" dirty="0">
                <a:solidFill>
                  <a:schemeClr val="tx1"/>
                </a:solidFill>
                <a:effectLst/>
                <a:latin typeface="+mn-lt"/>
                <a:ea typeface="+mn-ea"/>
                <a:cs typeface="+mn-cs"/>
              </a:rPr>
              <a:t> </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The correct Answer is A – Georgia DPH requires reporting of influenza, RSV or COVID-19 deaths across all age groups, not just pediatric or geriatric subsets. </a:t>
            </a:r>
            <a:endParaRPr lang="en-US" dirty="0">
              <a:solidFill>
                <a:schemeClr val="tx1">
                  <a:lumMod val="49000"/>
                </a:schemeClr>
              </a:solidFill>
            </a:endParaRPr>
          </a:p>
          <a:p>
            <a:pPr marL="171450" indent="-171450">
              <a:buFontTx/>
              <a:buChar char="-"/>
            </a:pPr>
            <a:endParaRPr lang="en-US" dirty="0">
              <a:solidFill>
                <a:schemeClr val="tx1">
                  <a:lumMod val="49000"/>
                </a:schemeClr>
              </a:solidFill>
            </a:endParaRPr>
          </a:p>
          <a:p>
            <a:endParaRPr lang="en-US" dirty="0"/>
          </a:p>
        </p:txBody>
      </p:sp>
      <p:sp>
        <p:nvSpPr>
          <p:cNvPr id="4" name="Slide Number Placeholder 3"/>
          <p:cNvSpPr>
            <a:spLocks noGrp="1"/>
          </p:cNvSpPr>
          <p:nvPr>
            <p:ph type="sldNum" sz="quarter" idx="5"/>
          </p:nvPr>
        </p:nvSpPr>
        <p:spPr/>
        <p:txBody>
          <a:bodyPr/>
          <a:lstStyle/>
          <a:p>
            <a:fld id="{D7BFC41D-9EE2-435B-A2ED-4C7B1C7A4298}" type="slidenum">
              <a:rPr lang="en-US" smtClean="0"/>
              <a:t>7</a:t>
            </a:fld>
            <a:endParaRPr lang="en-US"/>
          </a:p>
        </p:txBody>
      </p:sp>
    </p:spTree>
    <p:extLst>
      <p:ext uri="{BB962C8B-B14F-4D97-AF65-F5344CB8AC3E}">
        <p14:creationId xmlns:p14="http://schemas.microsoft.com/office/powerpoint/2010/main" val="4047795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lumMod val="49000"/>
                  </a:schemeClr>
                </a:solidFill>
              </a:rPr>
              <a:t>SAM</a:t>
            </a:r>
            <a:r>
              <a:rPr lang="en-US" dirty="0">
                <a:solidFill>
                  <a:schemeClr val="tx1">
                    <a:lumMod val="49000"/>
                  </a:schemeClr>
                </a:solidFill>
              </a:rPr>
              <a:t>: Now let’s walk through the viral respiratory disease—or VRD—surveillance workflow for deaths. First, when a suspected VRD death is identified, it is entered into </a:t>
            </a:r>
            <a:r>
              <a:rPr lang="en-US" dirty="0" err="1">
                <a:solidFill>
                  <a:schemeClr val="tx1">
                    <a:lumMod val="49000"/>
                  </a:schemeClr>
                </a:solidFill>
              </a:rPr>
              <a:t>SendSS</a:t>
            </a:r>
            <a:r>
              <a:rPr lang="en-US" dirty="0">
                <a:solidFill>
                  <a:schemeClr val="tx1">
                    <a:lumMod val="49000"/>
                  </a:schemeClr>
                </a:solidFill>
              </a:rPr>
              <a:t> using the appropriate case report form. This could be for influenza, RSV, or COVID-19 fatal cases.</a:t>
            </a:r>
          </a:p>
          <a:p>
            <a:endParaRPr lang="en-US" dirty="0">
              <a:solidFill>
                <a:schemeClr val="tx1">
                  <a:lumMod val="49000"/>
                </a:schemeClr>
              </a:solidFill>
            </a:endParaRPr>
          </a:p>
          <a:p>
            <a:r>
              <a:rPr lang="en-US" dirty="0">
                <a:solidFill>
                  <a:schemeClr val="tx1">
                    <a:lumMod val="49000"/>
                  </a:schemeClr>
                </a:solidFill>
              </a:rPr>
              <a:t>Next, the state VRD EPI team reviews the case report form along with all supporting documentation uploaded by the reporter. This typically includes items like positive lab results, hospital discharge summaries, and vital records data or death summary notes from clinicians. If any information is missing or unclear, our team will follow up with the reporter to obtain additional information. </a:t>
            </a:r>
            <a:endParaRPr lang="en-US" dirty="0">
              <a:solidFill>
                <a:schemeClr val="tx1">
                  <a:lumMod val="49000"/>
                </a:schemeClr>
              </a:solidFill>
              <a:ea typeface="Calibri"/>
              <a:cs typeface="Calibri"/>
            </a:endParaRPr>
          </a:p>
          <a:p>
            <a:endParaRPr lang="en-US" dirty="0">
              <a:solidFill>
                <a:schemeClr val="tx1">
                  <a:lumMod val="49000"/>
                </a:schemeClr>
              </a:solidFill>
            </a:endParaRPr>
          </a:p>
          <a:p>
            <a:r>
              <a:rPr lang="en-US" dirty="0">
                <a:solidFill>
                  <a:schemeClr val="tx1">
                    <a:lumMod val="49000"/>
                  </a:schemeClr>
                </a:solidFill>
              </a:rPr>
              <a:t>Finally, once all necessary information is collected, the team determines whether the case meets eligibility criteria based on standard definitions, and then finalizes the case classification. </a:t>
            </a:r>
          </a:p>
          <a:p>
            <a:endParaRPr lang="en-US" dirty="0">
              <a:solidFill>
                <a:schemeClr val="tx1">
                  <a:lumMod val="49000"/>
                </a:schemeClr>
              </a:solidFill>
            </a:endParaRPr>
          </a:p>
          <a:p>
            <a:r>
              <a:rPr lang="en-US" dirty="0">
                <a:solidFill>
                  <a:schemeClr val="tx1">
                    <a:lumMod val="49000"/>
                  </a:schemeClr>
                </a:solidFill>
              </a:rPr>
              <a:t>These case counts are updated every week in our public-facing flu report. This process helps ensure that all reported deaths are reviewed consistently and classified accurately for surveillance purposes. Of note, collecting additional information from reporters can be a lengthy process, so there may be a delay in reporting these cases until classification is confirmed. Once a case is confirmed, the case will count for the MMWR week in which the death occurred, so there may be changes in case counts for previous weeks as the season progresses. Starting this 2025-2026 season, our team implemented enhanced processes to pull from various available data sources to try and capture a more accurate count of flu and RSV-associated deaths in GA. </a:t>
            </a:r>
            <a:endParaRPr lang="en-US" dirty="0">
              <a:solidFill>
                <a:schemeClr val="tx1">
                  <a:lumMod val="49000"/>
                </a:schemeClr>
              </a:solidFill>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F3395C4-AD9A-4DAB-AC28-10B4D724A8B9}" type="slidenum">
              <a:t>8</a:t>
            </a:fld>
            <a:endParaRPr lang="en-US"/>
          </a:p>
        </p:txBody>
      </p:sp>
    </p:spTree>
    <p:extLst>
      <p:ext uri="{BB962C8B-B14F-4D97-AF65-F5344CB8AC3E}">
        <p14:creationId xmlns:p14="http://schemas.microsoft.com/office/powerpoint/2010/main" val="3413914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E3BC8-5889-B3A5-9D7B-B3996A349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63A43-3E93-6978-F54C-E3EE6F1E6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DACBB-59DA-0CE2-3C07-3FE281185E9A}"/>
              </a:ext>
            </a:extLst>
          </p:cNvPr>
          <p:cNvSpPr>
            <a:spLocks noGrp="1"/>
          </p:cNvSpPr>
          <p:nvPr>
            <p:ph type="body" idx="1"/>
          </p:nvPr>
        </p:nvSpPr>
        <p:spPr/>
        <p:txBody>
          <a:bodyPr/>
          <a:lstStyle/>
          <a:p>
            <a:r>
              <a:rPr lang="en-US" b="1" dirty="0">
                <a:solidFill>
                  <a:schemeClr val="tx1">
                    <a:lumMod val="49000"/>
                  </a:schemeClr>
                </a:solidFill>
              </a:rPr>
              <a:t>SAM: </a:t>
            </a:r>
            <a:r>
              <a:rPr lang="en-US" b="0" dirty="0">
                <a:solidFill>
                  <a:schemeClr val="tx1">
                    <a:lumMod val="49000"/>
                  </a:schemeClr>
                </a:solidFill>
              </a:rPr>
              <a:t>As we said earlier, death investigations can take quite a while depending on the information we are given initially, and our goal is to get each investigation done as quickly as possible for the sake of reducing person time per case, keeping up with the massive influx of cases during peak season and to ensure our public facing flu report mortality data is as accurate and timely as possible for Georgians to make personally informed real time decisions. </a:t>
            </a:r>
          </a:p>
          <a:p>
            <a:endParaRPr lang="en-US" b="0" dirty="0">
              <a:solidFill>
                <a:schemeClr val="tx1">
                  <a:lumMod val="49000"/>
                </a:schemeClr>
              </a:solidFill>
              <a:ea typeface="Calibri"/>
              <a:cs typeface="Calibri"/>
            </a:endParaRPr>
          </a:p>
          <a:p>
            <a:r>
              <a:rPr lang="en-US" b="0" dirty="0">
                <a:solidFill>
                  <a:schemeClr val="tx1">
                    <a:lumMod val="49000"/>
                  </a:schemeClr>
                </a:solidFill>
                <a:ea typeface="Calibri"/>
                <a:cs typeface="Calibri"/>
              </a:rPr>
              <a:t>So, what helps speed up those fatal case investigations? Firstly, report all suspect flu, </a:t>
            </a:r>
            <a:r>
              <a:rPr lang="en-US" b="0" dirty="0" err="1">
                <a:solidFill>
                  <a:schemeClr val="tx1">
                    <a:lumMod val="49000"/>
                  </a:schemeClr>
                </a:solidFill>
                <a:ea typeface="Calibri"/>
                <a:cs typeface="Calibri"/>
              </a:rPr>
              <a:t>rsv</a:t>
            </a:r>
            <a:r>
              <a:rPr lang="en-US" b="0" dirty="0">
                <a:solidFill>
                  <a:schemeClr val="tx1">
                    <a:lumMod val="49000"/>
                  </a:schemeClr>
                </a:solidFill>
                <a:ea typeface="Calibri"/>
                <a:cs typeface="Calibri"/>
              </a:rPr>
              <a:t> and COVID-19 deaths directly in SENDSS or directly notify your district health department. Cases that are directly reported, as legally required, </a:t>
            </a:r>
            <a:r>
              <a:rPr lang="en-US" b="1" dirty="0">
                <a:solidFill>
                  <a:schemeClr val="tx1">
                    <a:lumMod val="49000"/>
                  </a:schemeClr>
                </a:solidFill>
                <a:ea typeface="Calibri"/>
                <a:cs typeface="Calibri"/>
              </a:rPr>
              <a:t>significantly</a:t>
            </a:r>
            <a:r>
              <a:rPr lang="en-US" b="0" dirty="0">
                <a:solidFill>
                  <a:schemeClr val="tx1">
                    <a:lumMod val="49000"/>
                  </a:schemeClr>
                </a:solidFill>
                <a:ea typeface="Calibri"/>
                <a:cs typeface="Calibri"/>
              </a:rPr>
              <a:t> reduces our investigation time and increases data completeness compared to us *potentially* locating the death, tracking down necessary information, and entering it in all ourselves. </a:t>
            </a:r>
          </a:p>
          <a:p>
            <a:endParaRPr lang="en-US" b="0" dirty="0">
              <a:solidFill>
                <a:schemeClr val="tx1">
                  <a:lumMod val="49000"/>
                </a:schemeClr>
              </a:solidFill>
              <a:ea typeface="Calibri"/>
              <a:cs typeface="Calibri"/>
            </a:endParaRPr>
          </a:p>
          <a:p>
            <a:r>
              <a:rPr lang="en-US" b="0" dirty="0">
                <a:solidFill>
                  <a:schemeClr val="tx1">
                    <a:lumMod val="49000"/>
                  </a:schemeClr>
                </a:solidFill>
                <a:ea typeface="Calibri"/>
                <a:cs typeface="Calibri"/>
              </a:rPr>
              <a:t>If you are directly submitting a Case Report Form in SENDSS please upload the relevant lab results and discharge diagnosis summaries, and complete as many sections as possible, especially the demographic section including name, DOB, address, DOD, race and ethnicity. These steps could be the difference between a fatal case investigation taking 15 minutes compared to 3 weeks!</a:t>
            </a:r>
          </a:p>
        </p:txBody>
      </p:sp>
      <p:sp>
        <p:nvSpPr>
          <p:cNvPr id="4" name="Slide Number Placeholder 3">
            <a:extLst>
              <a:ext uri="{FF2B5EF4-FFF2-40B4-BE49-F238E27FC236}">
                <a16:creationId xmlns:a16="http://schemas.microsoft.com/office/drawing/2014/main" id="{FA6F3836-637F-DD80-D46F-1E4752B7CD13}"/>
              </a:ext>
            </a:extLst>
          </p:cNvPr>
          <p:cNvSpPr>
            <a:spLocks noGrp="1"/>
          </p:cNvSpPr>
          <p:nvPr>
            <p:ph type="sldNum" sz="quarter" idx="5"/>
          </p:nvPr>
        </p:nvSpPr>
        <p:spPr/>
        <p:txBody>
          <a:bodyPr/>
          <a:lstStyle/>
          <a:p>
            <a:fld id="{EF3395C4-AD9A-4DAB-AC28-10B4D724A8B9}" type="slidenum">
              <a:t>9</a:t>
            </a:fld>
            <a:endParaRPr lang="en-US"/>
          </a:p>
        </p:txBody>
      </p:sp>
    </p:spTree>
    <p:extLst>
      <p:ext uri="{BB962C8B-B14F-4D97-AF65-F5344CB8AC3E}">
        <p14:creationId xmlns:p14="http://schemas.microsoft.com/office/powerpoint/2010/main" val="2860377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lumMod val="49000"/>
                  </a:schemeClr>
                </a:solidFill>
              </a:rPr>
              <a:t>SAM: </a:t>
            </a:r>
            <a:r>
              <a:rPr lang="en-US" b="0" dirty="0">
                <a:solidFill>
                  <a:schemeClr val="tx1">
                    <a:lumMod val="49000"/>
                  </a:schemeClr>
                </a:solidFill>
              </a:rPr>
              <a:t>Now we are going to cover reporting guidelines for flu, RSV, and COVID-19 outbreaks here in GA. We follow the general outbreak definition from DPH for flu as well as RSV and COVID-19, which stipulates an outbreak as two or more people with a similar illness following a documented common exposure within the state of GA or illnesses occurring among residents of the same facility, students at the same school, etc. are considered an outbreak if more than one resident or student was exposed at the same time or the number of illnesses is greater than generally expected.</a:t>
            </a:r>
          </a:p>
          <a:p>
            <a:endParaRPr lang="en-US" b="0" dirty="0">
              <a:solidFill>
                <a:schemeClr val="tx1">
                  <a:lumMod val="49000"/>
                </a:schemeClr>
              </a:solidFill>
            </a:endParaRPr>
          </a:p>
          <a:p>
            <a:r>
              <a:rPr lang="en-US" b="0" dirty="0">
                <a:solidFill>
                  <a:schemeClr val="tx1">
                    <a:lumMod val="49000"/>
                  </a:schemeClr>
                </a:solidFill>
              </a:rPr>
              <a:t>However, our outbreak reporting guidelines specific to Long Term Care Facilities have clearer requirements. If ONE laboratory-confirmed flu,rsv,covid-19 positive case is identified ALONG with other cases of acute respiratory illness within a UNIT of a LTCF, an influenza outbreak MAY be occurring.</a:t>
            </a:r>
          </a:p>
          <a:p>
            <a:endParaRPr lang="en-US" b="0" dirty="0">
              <a:solidFill>
                <a:schemeClr val="tx1">
                  <a:lumMod val="49000"/>
                </a:schemeClr>
              </a:solidFill>
            </a:endParaRPr>
          </a:p>
          <a:p>
            <a:r>
              <a:rPr lang="en-US" b="0" dirty="0">
                <a:solidFill>
                  <a:schemeClr val="tx1">
                    <a:lumMod val="49000"/>
                  </a:schemeClr>
                </a:solidFill>
              </a:rPr>
              <a:t>When TWO cases of lab confirmed flu,rsv,covid-19 are identified within 72 hours of each other in residents in the same unit, an outbreak IS occurring and outbreak measures should be implemented ASAP. </a:t>
            </a:r>
          </a:p>
          <a:p>
            <a:endParaRPr lang="en-US" b="0" dirty="0">
              <a:solidFill>
                <a:schemeClr val="tx1">
                  <a:lumMod val="49000"/>
                </a:schemeClr>
              </a:solidFill>
            </a:endParaRPr>
          </a:p>
          <a:p>
            <a:r>
              <a:rPr lang="en-US" b="0" dirty="0">
                <a:solidFill>
                  <a:schemeClr val="tx1">
                    <a:lumMod val="49000"/>
                  </a:schemeClr>
                </a:solidFill>
              </a:rPr>
              <a:t>Mandatory reporters should report all suspect and confirmed outbreaks to DPH through your district epidemiologist within 7 days of identification, and line lists of ill patients along with their test results is of huge assistance.  </a:t>
            </a:r>
            <a:endParaRPr lang="en-US" dirty="0"/>
          </a:p>
        </p:txBody>
      </p:sp>
      <p:sp>
        <p:nvSpPr>
          <p:cNvPr id="4" name="Slide Number Placeholder 3"/>
          <p:cNvSpPr>
            <a:spLocks noGrp="1"/>
          </p:cNvSpPr>
          <p:nvPr>
            <p:ph type="sldNum" sz="quarter" idx="5"/>
          </p:nvPr>
        </p:nvSpPr>
        <p:spPr/>
        <p:txBody>
          <a:bodyPr/>
          <a:lstStyle/>
          <a:p>
            <a:fld id="{D7BFC41D-9EE2-435B-A2ED-4C7B1C7A4298}" type="slidenum">
              <a:rPr lang="en-US" smtClean="0"/>
              <a:t>10</a:t>
            </a:fld>
            <a:endParaRPr lang="en-US"/>
          </a:p>
        </p:txBody>
      </p:sp>
    </p:spTree>
    <p:extLst>
      <p:ext uri="{BB962C8B-B14F-4D97-AF65-F5344CB8AC3E}">
        <p14:creationId xmlns:p14="http://schemas.microsoft.com/office/powerpoint/2010/main" val="2025763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chemeClr val="tx1">
                    <a:lumMod val="49000"/>
                  </a:schemeClr>
                </a:solidFill>
              </a:rPr>
              <a:t>SAM</a:t>
            </a:r>
            <a:r>
              <a:rPr lang="en-US" dirty="0">
                <a:solidFill>
                  <a:schemeClr val="tx1">
                    <a:lumMod val="49000"/>
                  </a:schemeClr>
                </a:solidFill>
              </a:rPr>
              <a:t>: Now let’s walk through the workflow for VRD outbreaks. </a:t>
            </a:r>
          </a:p>
          <a:p>
            <a:endParaRPr lang="en-US" dirty="0">
              <a:solidFill>
                <a:schemeClr val="tx1">
                  <a:lumMod val="49000"/>
                </a:schemeClr>
              </a:solidFill>
            </a:endParaRPr>
          </a:p>
          <a:p>
            <a:r>
              <a:rPr lang="en-US" dirty="0">
                <a:solidFill>
                  <a:schemeClr val="tx1">
                    <a:lumMod val="49000"/>
                  </a:schemeClr>
                </a:solidFill>
              </a:rPr>
              <a:t>First, the district health department is notified of a potential cluster or outbreak. This notification can come directly from a facility or through syndromic surveillance alerts from state DPH. </a:t>
            </a:r>
          </a:p>
          <a:p>
            <a:endParaRPr lang="en-US" dirty="0">
              <a:solidFill>
                <a:schemeClr val="tx1">
                  <a:lumMod val="49000"/>
                </a:schemeClr>
              </a:solidFill>
            </a:endParaRPr>
          </a:p>
          <a:p>
            <a:r>
              <a:rPr lang="en-US" dirty="0">
                <a:solidFill>
                  <a:schemeClr val="tx1">
                    <a:lumMod val="49000"/>
                  </a:schemeClr>
                </a:solidFill>
              </a:rPr>
              <a:t>Once notified, the district follows up with the facility or setting to gather more detailed information. This includes case counts, line lists of affected individuals, and confirmatory lab testing, all based on reporting criteria. During this step, the district also provides guidance on prevention and isolation measures.</a:t>
            </a:r>
          </a:p>
          <a:p>
            <a:endParaRPr lang="en-US" dirty="0">
              <a:solidFill>
                <a:schemeClr val="tx1">
                  <a:lumMod val="49000"/>
                </a:schemeClr>
              </a:solidFill>
            </a:endParaRPr>
          </a:p>
          <a:p>
            <a:r>
              <a:rPr lang="en-US" dirty="0">
                <a:solidFill>
                  <a:schemeClr val="tx1">
                    <a:lumMod val="49000"/>
                  </a:schemeClr>
                </a:solidFill>
              </a:rPr>
              <a:t>Next, the district enters the outbreak or cluster into SendSS through the PHIRE outbreak module.</a:t>
            </a:r>
            <a:endParaRPr lang="en-US" dirty="0">
              <a:solidFill>
                <a:schemeClr val="tx1">
                  <a:lumMod val="49000"/>
                </a:schemeClr>
              </a:solidFill>
              <a:ea typeface="Calibri"/>
              <a:cs typeface="Calibri"/>
            </a:endParaRPr>
          </a:p>
          <a:p>
            <a:endParaRPr lang="en-US" dirty="0">
              <a:solidFill>
                <a:schemeClr val="tx1">
                  <a:lumMod val="49000"/>
                </a:schemeClr>
              </a:solidFill>
            </a:endParaRPr>
          </a:p>
          <a:p>
            <a:r>
              <a:rPr lang="en-US" dirty="0">
                <a:solidFill>
                  <a:schemeClr val="tx1">
                    <a:lumMod val="49000"/>
                  </a:schemeClr>
                </a:solidFill>
              </a:rPr>
              <a:t>Finally, the state VRD epidemiology team may reach out to the district if additional support is needed, including guidance or coordination for testing through the Georgia Public Health Laboratory. </a:t>
            </a:r>
          </a:p>
          <a:p>
            <a:endParaRPr lang="en-US" dirty="0">
              <a:solidFill>
                <a:schemeClr val="tx1">
                  <a:lumMod val="49000"/>
                </a:schemeClr>
              </a:solidFill>
            </a:endParaRPr>
          </a:p>
          <a:p>
            <a:r>
              <a:rPr lang="en-US" dirty="0">
                <a:solidFill>
                  <a:schemeClr val="tx1">
                    <a:lumMod val="49000"/>
                  </a:schemeClr>
                </a:solidFill>
              </a:rPr>
              <a:t>A major goal for us this upcoming season is to surveil severe outcomes occurring within facility outbreaks, which includes hospital hospice facilities. Any suspect fatal case associated with an outbreak should be reported as a flu/</a:t>
            </a:r>
            <a:r>
              <a:rPr lang="en-US" dirty="0" err="1">
                <a:solidFill>
                  <a:schemeClr val="tx1">
                    <a:lumMod val="49000"/>
                  </a:schemeClr>
                </a:solidFill>
              </a:rPr>
              <a:t>rsv</a:t>
            </a:r>
            <a:r>
              <a:rPr lang="en-US" dirty="0">
                <a:solidFill>
                  <a:schemeClr val="tx1">
                    <a:lumMod val="49000"/>
                  </a:schemeClr>
                </a:solidFill>
              </a:rPr>
              <a:t>/covid-19 associated death for investigation. </a:t>
            </a:r>
          </a:p>
          <a:p>
            <a:endParaRPr lang="en-US" strike="sngStrike" dirty="0">
              <a:solidFill>
                <a:schemeClr val="tx1">
                  <a:lumMod val="49000"/>
                </a:schemeClr>
              </a:solidFill>
            </a:endParaRPr>
          </a:p>
          <a:p>
            <a:r>
              <a:rPr lang="en-US" dirty="0">
                <a:solidFill>
                  <a:schemeClr val="tx1">
                    <a:lumMod val="49000"/>
                  </a:schemeClr>
                </a:solidFill>
              </a:rPr>
              <a:t>Our team is currently working on enhancing our outbreak reporting guidance to capture a more comprehensive count of total VRD outbreaks statewide that will be useful for future seasons. </a:t>
            </a:r>
          </a:p>
          <a:p>
            <a:endParaRPr lang="en-US" dirty="0">
              <a:solidFill>
                <a:schemeClr val="tx1">
                  <a:lumMod val="49000"/>
                </a:schemeClr>
              </a:solidFill>
              <a:ea typeface="Calibri"/>
              <a:cs typeface="Calibri"/>
            </a:endParaRPr>
          </a:p>
          <a:p>
            <a:pPr marL="0" indent="0">
              <a:buFontTx/>
              <a:buNone/>
            </a:pPr>
            <a:r>
              <a:rPr lang="en-US" dirty="0">
                <a:solidFill>
                  <a:schemeClr val="tx1">
                    <a:lumMod val="49000"/>
                  </a:schemeClr>
                </a:solidFill>
              </a:rPr>
              <a:t>Now we are going to have our next interactive questions – </a:t>
            </a:r>
          </a:p>
          <a:p>
            <a:pPr marL="0" indent="0">
              <a:buFontTx/>
              <a:buNone/>
            </a:pPr>
            <a:endParaRPr lang="en-US" sz="1200" b="1" i="0" kern="1200" dirty="0">
              <a:solidFill>
                <a:schemeClr val="tx1">
                  <a:lumMod val="49000"/>
                </a:schemeClr>
              </a:solidFill>
              <a:effectLst/>
              <a:latin typeface="+mn-lt"/>
              <a:ea typeface="+mn-ea"/>
              <a:cs typeface="+mn-cs"/>
            </a:endParaRPr>
          </a:p>
          <a:p>
            <a:pPr marL="0" indent="0">
              <a:buFontTx/>
              <a:buNone/>
            </a:pPr>
            <a:r>
              <a:rPr lang="en-US" sz="1200" b="1" i="0" kern="1200" dirty="0">
                <a:solidFill>
                  <a:schemeClr val="tx1"/>
                </a:solidFill>
                <a:effectLst/>
                <a:latin typeface="+mn-lt"/>
                <a:ea typeface="+mn-ea"/>
                <a:cs typeface="+mn-cs"/>
              </a:rPr>
              <a:t>Under Georgia Department of Public Health (DPH) regulations, how should an Infection Preventionist (IP) handle an identified cluster or outbreak of respiratory illness, such as Influenza or RSV, within a healthcare facility?</a:t>
            </a:r>
            <a:r>
              <a:rPr lang="en-US" sz="1200" b="0" i="0" kern="1200" dirty="0">
                <a:solidFill>
                  <a:schemeClr val="tx1"/>
                </a:solidFill>
                <a:effectLst/>
                <a:latin typeface="+mn-lt"/>
                <a:ea typeface="+mn-ea"/>
                <a:cs typeface="+mn-cs"/>
              </a:rPr>
              <a:t> </a:t>
            </a:r>
          </a:p>
          <a:p>
            <a:pPr marL="0" indent="0">
              <a:buFontTx/>
              <a:buNone/>
            </a:pPr>
            <a:r>
              <a:rPr lang="en-US" sz="1200" b="0" i="0" kern="1200" dirty="0">
                <a:solidFill>
                  <a:schemeClr val="tx1"/>
                </a:solidFill>
                <a:effectLst/>
                <a:latin typeface="+mn-lt"/>
                <a:ea typeface="+mn-ea"/>
                <a:cs typeface="+mn-cs"/>
              </a:rPr>
              <a:t>The correct Answer is D - Georgia rules mandate that any outbreak or unusual cluster of disease, whether infectious or non-infectious, must be reported promptly to local public health authorities or state DPH within 7 days of identification. </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1" i="0" kern="1200" dirty="0">
                <a:solidFill>
                  <a:schemeClr val="tx1"/>
                </a:solidFill>
                <a:effectLst/>
                <a:latin typeface="+mn-lt"/>
                <a:ea typeface="+mn-ea"/>
                <a:cs typeface="+mn-cs"/>
              </a:rPr>
              <a:t>When submitting notifiable disease information and electronic case reports mandated by the state of Georgia, which electronic system must healthcare providers and facilities utilize for reporting of viral respiratory outbreaks and suspect deaths?</a:t>
            </a:r>
            <a:r>
              <a:rPr lang="en-US" sz="1200" b="0" i="0" kern="1200" dirty="0">
                <a:solidFill>
                  <a:schemeClr val="tx1"/>
                </a:solidFill>
                <a:effectLst/>
                <a:latin typeface="+mn-lt"/>
                <a:ea typeface="+mn-ea"/>
                <a:cs typeface="+mn-cs"/>
              </a:rPr>
              <a:t> </a:t>
            </a:r>
          </a:p>
          <a:p>
            <a:pPr marL="0" indent="0">
              <a:buFontTx/>
              <a:buNone/>
            </a:pPr>
            <a:r>
              <a:rPr lang="en-US" sz="1200" b="0" i="0" kern="1200" dirty="0">
                <a:solidFill>
                  <a:schemeClr val="tx1"/>
                </a:solidFill>
                <a:effectLst/>
                <a:latin typeface="+mn-lt"/>
                <a:ea typeface="+mn-ea"/>
                <a:cs typeface="+mn-cs"/>
              </a:rPr>
              <a:t>The correct Answer is C - Georgia DPH requires notifiable disease cases to be reported electronically through the State Electronic Notifiable Disease Surveillance System (SENDSS). </a:t>
            </a:r>
            <a:endParaRPr lang="en-US" dirty="0">
              <a:solidFill>
                <a:schemeClr val="tx1">
                  <a:lumMod val="49000"/>
                </a:schemeClr>
              </a:solidFill>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F3395C4-AD9A-4DAB-AC28-10B4D724A8B9}" type="slidenum">
              <a:t>11</a:t>
            </a:fld>
            <a:endParaRPr lang="en-US"/>
          </a:p>
        </p:txBody>
      </p:sp>
    </p:spTree>
    <p:extLst>
      <p:ext uri="{BB962C8B-B14F-4D97-AF65-F5344CB8AC3E}">
        <p14:creationId xmlns:p14="http://schemas.microsoft.com/office/powerpoint/2010/main" val="25027821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pic>
        <p:nvPicPr>
          <p:cNvPr id="21" name="Picture 20">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76101"/>
            <a:ext cx="9867900" cy="753883"/>
          </a:xfrm>
          <a:prstGeom prst="rect">
            <a:avLst/>
          </a:prstGeom>
        </p:spPr>
      </p:pic>
      <p:sp>
        <p:nvSpPr>
          <p:cNvPr id="2" name="Title 1"/>
          <p:cNvSpPr>
            <a:spLocks noGrp="1"/>
          </p:cNvSpPr>
          <p:nvPr>
            <p:ph type="ctrTitle" hasCustomPrompt="1"/>
          </p:nvPr>
        </p:nvSpPr>
        <p:spPr>
          <a:xfrm>
            <a:off x="533400" y="1802653"/>
            <a:ext cx="8699500" cy="646331"/>
          </a:xfrm>
          <a:prstGeom prst="rect">
            <a:avLst/>
          </a:prstGeom>
        </p:spPr>
        <p:txBody>
          <a:bodyPr anchor="b">
            <a:spAutoFit/>
          </a:bodyPr>
          <a:lstStyle>
            <a:lvl1pPr algn="l">
              <a:defRPr sz="4000" b="0" i="0" baseline="0">
                <a:solidFill>
                  <a:srgbClr val="EC1C28"/>
                </a:solidFill>
                <a:latin typeface="Segoe UI" panose="020B0502040204020203" pitchFamily="34" charset="0"/>
                <a:cs typeface="Segoe UI" panose="020B0502040204020203" pitchFamily="34" charset="0"/>
              </a:defRPr>
            </a:lvl1pPr>
          </a:lstStyle>
          <a:p>
            <a:r>
              <a:rPr lang="en-US" dirty="0"/>
              <a:t>Title Heading 2, </a:t>
            </a:r>
            <a:r>
              <a:rPr lang="en-US" dirty="0" err="1"/>
              <a:t>SegoeUI</a:t>
            </a:r>
            <a:r>
              <a:rPr lang="en-US" dirty="0"/>
              <a:t>, 40(optional)</a:t>
            </a:r>
          </a:p>
        </p:txBody>
      </p:sp>
      <p:sp>
        <p:nvSpPr>
          <p:cNvPr id="19" name="Text Placeholder 18">
            <a:extLst>
              <a:ext uri="{FF2B5EF4-FFF2-40B4-BE49-F238E27FC236}">
                <a16:creationId xmlns:a16="http://schemas.microsoft.com/office/drawing/2014/main" id="{02CB8E4C-C8B3-824B-DF55-9ED9273C3922}"/>
              </a:ext>
            </a:extLst>
          </p:cNvPr>
          <p:cNvSpPr>
            <a:spLocks noGrp="1"/>
          </p:cNvSpPr>
          <p:nvPr>
            <p:ph type="body" sz="quarter" idx="14" hasCustomPrompt="1"/>
          </p:nvPr>
        </p:nvSpPr>
        <p:spPr>
          <a:xfrm>
            <a:off x="533400" y="2521427"/>
            <a:ext cx="8699500" cy="708557"/>
          </a:xfrm>
          <a:prstGeom prst="rect">
            <a:avLst/>
          </a:prstGeom>
        </p:spPr>
        <p:txBody>
          <a:bodyPr anchor="ctr" anchorCtr="0"/>
          <a:lstStyle>
            <a:lvl1pPr>
              <a:defRPr sz="4000" b="0" i="0">
                <a:solidFill>
                  <a:schemeClr val="bg1"/>
                </a:solidFill>
                <a:latin typeface="Segoe UI" panose="020B0502040204020203" pitchFamily="34" charset="0"/>
                <a:cs typeface="Segoe UI" panose="020B0502040204020203" pitchFamily="34" charset="0"/>
              </a:defRPr>
            </a:lvl1pPr>
          </a:lstStyle>
          <a:p>
            <a:pPr lvl="0"/>
            <a:r>
              <a:rPr lang="en-US" sz="4000" b="0" i="0" dirty="0">
                <a:latin typeface="Segoe UI" panose="020B0502040204020203" pitchFamily="34" charset="0"/>
                <a:cs typeface="Segoe UI" panose="020B0502040204020203" pitchFamily="34" charset="0"/>
              </a:rPr>
              <a:t>Title Heading 1, </a:t>
            </a:r>
            <a:r>
              <a:rPr lang="en-US" sz="4000" b="0" i="0" dirty="0" err="1">
                <a:latin typeface="Segoe UI" panose="020B0502040204020203" pitchFamily="34" charset="0"/>
                <a:cs typeface="Segoe UI" panose="020B0502040204020203" pitchFamily="34" charset="0"/>
              </a:rPr>
              <a:t>SegoeUI</a:t>
            </a:r>
            <a:r>
              <a:rPr lang="en-US" sz="4000" b="0" i="0" dirty="0">
                <a:latin typeface="Segoe UI" panose="020B0502040204020203" pitchFamily="34" charset="0"/>
                <a:cs typeface="Segoe UI" panose="020B0502040204020203" pitchFamily="34" charset="0"/>
              </a:rPr>
              <a:t>, 40</a:t>
            </a:r>
            <a:endParaRPr lang="en-US" dirty="0"/>
          </a:p>
        </p:txBody>
      </p:sp>
      <p:sp>
        <p:nvSpPr>
          <p:cNvPr id="5" name="Text Placeholder 4"/>
          <p:cNvSpPr>
            <a:spLocks noGrp="1"/>
          </p:cNvSpPr>
          <p:nvPr>
            <p:ph type="body" sz="quarter" idx="13" hasCustomPrompt="1"/>
          </p:nvPr>
        </p:nvSpPr>
        <p:spPr>
          <a:xfrm>
            <a:off x="6273800" y="3390900"/>
            <a:ext cx="2959100" cy="369332"/>
          </a:xfrm>
          <a:prstGeom prst="rect">
            <a:avLst/>
          </a:prstGeom>
        </p:spPr>
        <p:txBody>
          <a:bodyPr>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dirty="0">
                <a:solidFill>
                  <a:schemeClr val="tx1">
                    <a:lumMod val="75000"/>
                    <a:lumOff val="25000"/>
                  </a:schemeClr>
                </a:solidFill>
                <a:latin typeface="Segoe UI Light" panose="020B0502040204020203" pitchFamily="34" charset="0"/>
                <a:cs typeface="Segoe UI Light" panose="020B0502040204020203" pitchFamily="34" charset="0"/>
              </a:rPr>
              <a:t>Sub Heading (as needed)</a:t>
            </a:r>
          </a:p>
        </p:txBody>
      </p:sp>
      <p:sp>
        <p:nvSpPr>
          <p:cNvPr id="20" name="Text Placeholder 19"/>
          <p:cNvSpPr>
            <a:spLocks noGrp="1"/>
          </p:cNvSpPr>
          <p:nvPr>
            <p:ph type="body" sz="quarter" idx="12" hasCustomPrompt="1"/>
          </p:nvPr>
        </p:nvSpPr>
        <p:spPr>
          <a:xfrm>
            <a:off x="533400" y="5396580"/>
            <a:ext cx="9633585" cy="419620"/>
          </a:xfrm>
          <a:prstGeom prst="rect">
            <a:avLst/>
          </a:prstGeom>
        </p:spPr>
        <p:txBody>
          <a:bodyPr anchor="ctr" anchorCtr="0"/>
          <a:lstStyle>
            <a:lvl1pPr marL="0" indent="0">
              <a:buNone/>
              <a:defRPr sz="2000" baseline="0">
                <a:solidFill>
                  <a:schemeClr val="tx1">
                    <a:lumMod val="75000"/>
                    <a:lumOff val="25000"/>
                  </a:schemeClr>
                </a:solidFill>
                <a:latin typeface="Segoe UI Light" panose="020B0502040204020203" pitchFamily="34" charset="0"/>
                <a:cs typeface="Segoe UI Light" panose="020B0502040204020203" pitchFamily="34" charset="0"/>
              </a:defRPr>
            </a:lvl1pPr>
          </a:lstStyle>
          <a:p>
            <a:pPr lvl="0"/>
            <a:r>
              <a:rPr lang="en-US" dirty="0"/>
              <a:t>Audience   /   Presenter’s name   /   Date</a:t>
            </a:r>
          </a:p>
        </p:txBody>
      </p:sp>
    </p:spTree>
    <p:extLst>
      <p:ext uri="{BB962C8B-B14F-4D97-AF65-F5344CB8AC3E}">
        <p14:creationId xmlns:p14="http://schemas.microsoft.com/office/powerpoint/2010/main" val="1304206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pic>
        <p:nvPicPr>
          <p:cNvPr id="21" name="Picture 20">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476101"/>
            <a:ext cx="9867900" cy="753883"/>
          </a:xfrm>
          <a:prstGeom prst="rect">
            <a:avLst/>
          </a:prstGeom>
        </p:spPr>
      </p:pic>
      <p:sp>
        <p:nvSpPr>
          <p:cNvPr id="2" name="Title 1"/>
          <p:cNvSpPr>
            <a:spLocks noGrp="1"/>
          </p:cNvSpPr>
          <p:nvPr>
            <p:ph type="ctrTitle" hasCustomPrompt="1"/>
          </p:nvPr>
        </p:nvSpPr>
        <p:spPr>
          <a:xfrm>
            <a:off x="533400" y="2475521"/>
            <a:ext cx="8699500" cy="714871"/>
          </a:xfrm>
          <a:prstGeom prst="rect">
            <a:avLst/>
          </a:prstGeom>
        </p:spPr>
        <p:txBody>
          <a:bodyPr anchor="ctr" anchorCtr="0">
            <a:noAutofit/>
          </a:bodyPr>
          <a:lstStyle>
            <a:lvl1pPr algn="l">
              <a:defRPr sz="4000" b="0" i="0" baseline="0">
                <a:solidFill>
                  <a:schemeClr val="bg1"/>
                </a:solidFill>
                <a:latin typeface="Segoe UI" panose="020B0502040204020203" pitchFamily="34" charset="0"/>
                <a:cs typeface="Segoe UI" panose="020B0502040204020203" pitchFamily="34" charset="0"/>
              </a:defRPr>
            </a:lvl1pPr>
          </a:lstStyle>
          <a:p>
            <a:r>
              <a:rPr lang="en-US" dirty="0"/>
              <a:t>Section Header1, </a:t>
            </a:r>
            <a:r>
              <a:rPr lang="en-US" dirty="0" err="1"/>
              <a:t>SegoeUI</a:t>
            </a:r>
            <a:r>
              <a:rPr lang="en-US" dirty="0"/>
              <a:t>, 40</a:t>
            </a:r>
          </a:p>
        </p:txBody>
      </p:sp>
      <p:sp>
        <p:nvSpPr>
          <p:cNvPr id="4" name="Text Placeholder 3">
            <a:extLst>
              <a:ext uri="{FF2B5EF4-FFF2-40B4-BE49-F238E27FC236}">
                <a16:creationId xmlns:a16="http://schemas.microsoft.com/office/drawing/2014/main" id="{CA55AD5D-AA93-F949-6112-DC433BE35004}"/>
              </a:ext>
            </a:extLst>
          </p:cNvPr>
          <p:cNvSpPr>
            <a:spLocks noGrp="1"/>
          </p:cNvSpPr>
          <p:nvPr>
            <p:ph type="body" sz="quarter" idx="10" hasCustomPrompt="1"/>
          </p:nvPr>
        </p:nvSpPr>
        <p:spPr>
          <a:xfrm>
            <a:off x="533400" y="3230563"/>
            <a:ext cx="8699500" cy="646331"/>
          </a:xfrm>
          <a:prstGeom prst="rect">
            <a:avLst/>
          </a:prstGeom>
        </p:spPr>
        <p:txBody>
          <a:bodyPr>
            <a:spAutoFit/>
          </a:bodyPr>
          <a:lstStyle>
            <a:lvl1pPr>
              <a:defRPr sz="4000" b="0" i="0">
                <a:solidFill>
                  <a:srgbClr val="FF0000"/>
                </a:solidFill>
                <a:latin typeface="Segoe UI Light" panose="020B0502040204020203" pitchFamily="34" charset="0"/>
                <a:cs typeface="Segoe UI Light" panose="020B0502040204020203" pitchFamily="34" charset="0"/>
              </a:defRPr>
            </a:lvl1pPr>
          </a:lstStyle>
          <a:p>
            <a:pPr lvl="0"/>
            <a:r>
              <a:rPr lang="en-US" sz="4000" b="0" i="0" dirty="0">
                <a:latin typeface="Segoe UI Light" panose="020B0502040204020203" pitchFamily="34" charset="0"/>
                <a:cs typeface="Segoe UI Light" panose="020B0502040204020203" pitchFamily="34" charset="0"/>
              </a:rPr>
              <a:t>Section Header2 (optional), </a:t>
            </a:r>
            <a:r>
              <a:rPr lang="en-US" sz="4000" b="0" i="0" dirty="0" err="1">
                <a:latin typeface="Segoe UI Light" panose="020B0502040204020203" pitchFamily="34" charset="0"/>
                <a:cs typeface="Segoe UI Light" panose="020B0502040204020203" pitchFamily="34" charset="0"/>
              </a:rPr>
              <a:t>SegoeUI</a:t>
            </a:r>
            <a:r>
              <a:rPr lang="en-US" sz="4000" b="0" i="0" dirty="0">
                <a:latin typeface="Segoe UI Light" panose="020B0502040204020203" pitchFamily="34" charset="0"/>
                <a:cs typeface="Segoe UI Light" panose="020B0502040204020203" pitchFamily="34" charset="0"/>
              </a:rPr>
              <a:t>, 40</a:t>
            </a:r>
            <a:endParaRPr lang="en-US" dirty="0"/>
          </a:p>
        </p:txBody>
      </p:sp>
    </p:spTree>
    <p:extLst>
      <p:ext uri="{BB962C8B-B14F-4D97-AF65-F5344CB8AC3E}">
        <p14:creationId xmlns:p14="http://schemas.microsoft.com/office/powerpoint/2010/main" val="2589075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w/1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41690"/>
            <a:ext cx="10515600" cy="649224"/>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dirty="0"/>
              <a:t>Content should be written in Segoe UI. Font size should be 24 or 28 depending on amount of text. Font should not be smaller than 18 point.  </a:t>
            </a:r>
          </a:p>
        </p:txBody>
      </p:sp>
    </p:spTree>
    <p:extLst>
      <p:ext uri="{BB962C8B-B14F-4D97-AF65-F5344CB8AC3E}">
        <p14:creationId xmlns:p14="http://schemas.microsoft.com/office/powerpoint/2010/main" val="1875140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w/1 content &amp; sourc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C1B9C9-02E4-D920-568D-248E94D337A2}"/>
              </a:ext>
            </a:extLst>
          </p:cNvPr>
          <p:cNvSpPr>
            <a:spLocks noGrp="1"/>
          </p:cNvSpPr>
          <p:nvPr>
            <p:ph type="title" hasCustomPrompt="1"/>
          </p:nvPr>
        </p:nvSpPr>
        <p:spPr>
          <a:xfrm>
            <a:off x="838200" y="735273"/>
            <a:ext cx="10515600" cy="649224"/>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dirty="0"/>
              <a:t>Content should be written in Segoe UI. Font size should be 24 or 28 depending on amount of text. Font should not be smaller than 18 point.  </a:t>
            </a:r>
          </a:p>
        </p:txBody>
      </p:sp>
      <p:sp>
        <p:nvSpPr>
          <p:cNvPr id="5" name="Text Placeholder 4"/>
          <p:cNvSpPr>
            <a:spLocks noGrp="1"/>
          </p:cNvSpPr>
          <p:nvPr>
            <p:ph type="body" sz="quarter" idx="11" hasCustomPrompt="1"/>
          </p:nvPr>
        </p:nvSpPr>
        <p:spPr>
          <a:xfrm>
            <a:off x="838200" y="6332276"/>
            <a:ext cx="3225800" cy="279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dirty="0">
                <a:latin typeface="Segoe UI" panose="020B0502040204020203" pitchFamily="34" charset="0"/>
                <a:cs typeface="Segoe UI" panose="020B0502040204020203" pitchFamily="34" charset="0"/>
              </a:rPr>
              <a:t>Source: Segoe UI 10 or 12</a:t>
            </a:r>
          </a:p>
          <a:p>
            <a:pPr lvl="0"/>
            <a:endParaRPr lang="en-US" dirty="0"/>
          </a:p>
        </p:txBody>
      </p:sp>
    </p:spTree>
    <p:extLst>
      <p:ext uri="{BB962C8B-B14F-4D97-AF65-F5344CB8AC3E}">
        <p14:creationId xmlns:p14="http://schemas.microsoft.com/office/powerpoint/2010/main" val="2173614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able w/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3" name="Table Placeholder 2">
            <a:extLst>
              <a:ext uri="{FF2B5EF4-FFF2-40B4-BE49-F238E27FC236}">
                <a16:creationId xmlns:a16="http://schemas.microsoft.com/office/drawing/2014/main" id="{974FC8FD-1969-07A8-F40A-FA219C5066C0}"/>
              </a:ext>
            </a:extLst>
          </p:cNvPr>
          <p:cNvSpPr>
            <a:spLocks noGrp="1"/>
          </p:cNvSpPr>
          <p:nvPr>
            <p:ph type="tbl" sz="quarter" idx="10" hasCustomPrompt="1"/>
          </p:nvPr>
        </p:nvSpPr>
        <p:spPr>
          <a:xfrm>
            <a:off x="838200" y="1783975"/>
            <a:ext cx="10515600" cy="3827927"/>
          </a:xfrm>
          <a:prstGeom prst="rect">
            <a:avLst/>
          </a:prstGeom>
        </p:spPr>
        <p:txBody>
          <a:bodyPr/>
          <a:lstStyle>
            <a:lvl1pPr>
              <a:defRPr sz="2400" b="0" i="0">
                <a:latin typeface="Segoe UI" panose="020B0502040204020203" pitchFamily="34" charset="0"/>
                <a:cs typeface="Segoe UI" panose="020B0502040204020203" pitchFamily="34" charset="0"/>
              </a:defRPr>
            </a:lvl1pPr>
          </a:lstStyle>
          <a:p>
            <a:r>
              <a:rPr lang="en-US" dirty="0"/>
              <a:t>Table – Do not use any merged or split cells in PowerPoint tables. Try to keep tables as simple as possible; ensure Header Row is checked in the Table Design ribbon.</a:t>
            </a:r>
          </a:p>
        </p:txBody>
      </p:sp>
      <p:sp>
        <p:nvSpPr>
          <p:cNvPr id="8" name="Text Placeholder 7">
            <a:extLst>
              <a:ext uri="{FF2B5EF4-FFF2-40B4-BE49-F238E27FC236}">
                <a16:creationId xmlns:a16="http://schemas.microsoft.com/office/drawing/2014/main" id="{E91E989C-A5EA-FF7C-6839-B48C5E44E305}"/>
              </a:ext>
            </a:extLst>
          </p:cNvPr>
          <p:cNvSpPr>
            <a:spLocks noGrp="1"/>
          </p:cNvSpPr>
          <p:nvPr>
            <p:ph type="body" sz="quarter" idx="11" hasCustomPrompt="1"/>
          </p:nvPr>
        </p:nvSpPr>
        <p:spPr>
          <a:xfrm>
            <a:off x="838200" y="5791200"/>
            <a:ext cx="10515600" cy="690563"/>
          </a:xfrm>
          <a:prstGeom prst="rect">
            <a:avLst/>
          </a:prstGeom>
        </p:spPr>
        <p:txBody>
          <a:bodyPr/>
          <a:lstStyle>
            <a:lvl1pPr>
              <a:defRPr b="0" i="0">
                <a:latin typeface="Segoe UI" panose="020B0502040204020203" pitchFamily="34" charset="0"/>
                <a:cs typeface="Segoe UI" panose="020B0502040204020203" pitchFamily="34" charset="0"/>
              </a:defRPr>
            </a:lvl1pPr>
          </a:lstStyle>
          <a:p>
            <a:pPr lvl="0"/>
            <a:r>
              <a:rPr lang="en-US" dirty="0"/>
              <a:t>Table caption – use this section to narrate the table information above and explain any context.</a:t>
            </a:r>
          </a:p>
        </p:txBody>
      </p:sp>
    </p:spTree>
    <p:extLst>
      <p:ext uri="{BB962C8B-B14F-4D97-AF65-F5344CB8AC3E}">
        <p14:creationId xmlns:p14="http://schemas.microsoft.com/office/powerpoint/2010/main" val="580351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hart_Graph w/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79997BE9-FDC5-BF8A-551C-F5CB792807DA}"/>
              </a:ext>
            </a:extLst>
          </p:cNvPr>
          <p:cNvSpPr>
            <a:spLocks noGrp="1"/>
          </p:cNvSpPr>
          <p:nvPr>
            <p:ph type="chart" sz="quarter" idx="12" hasCustomPrompt="1"/>
          </p:nvPr>
        </p:nvSpPr>
        <p:spPr>
          <a:xfrm>
            <a:off x="838200" y="1806505"/>
            <a:ext cx="10515600" cy="3814833"/>
          </a:xfrm>
          <a:prstGeom prst="rect">
            <a:avLst/>
          </a:prstGeom>
        </p:spPr>
        <p:txBody>
          <a:bodyPr/>
          <a:lstStyle>
            <a:lvl1pPr>
              <a:defRPr sz="2400" b="0" i="0">
                <a:latin typeface="Segoe UI" panose="020B0502040204020203" pitchFamily="34" charset="0"/>
                <a:cs typeface="Segoe UI" panose="020B0502040204020203" pitchFamily="34" charset="0"/>
              </a:defRPr>
            </a:lvl1pPr>
          </a:lstStyle>
          <a:p>
            <a:r>
              <a:rPr lang="en-US" dirty="0"/>
              <a:t>Charts and Graphs</a:t>
            </a:r>
          </a:p>
        </p:txBody>
      </p:sp>
      <p:sp>
        <p:nvSpPr>
          <p:cNvPr id="8" name="Text Placeholder 7">
            <a:extLst>
              <a:ext uri="{FF2B5EF4-FFF2-40B4-BE49-F238E27FC236}">
                <a16:creationId xmlns:a16="http://schemas.microsoft.com/office/drawing/2014/main" id="{E91E989C-A5EA-FF7C-6839-B48C5E44E305}"/>
              </a:ext>
            </a:extLst>
          </p:cNvPr>
          <p:cNvSpPr>
            <a:spLocks noGrp="1"/>
          </p:cNvSpPr>
          <p:nvPr>
            <p:ph type="body" sz="quarter" idx="11" hasCustomPrompt="1"/>
          </p:nvPr>
        </p:nvSpPr>
        <p:spPr>
          <a:xfrm>
            <a:off x="838200" y="5791200"/>
            <a:ext cx="10515600" cy="690563"/>
          </a:xfrm>
          <a:prstGeom prst="rect">
            <a:avLst/>
          </a:prstGeom>
        </p:spPr>
        <p:txBody>
          <a:bodyPr/>
          <a:lstStyle>
            <a:lvl1pPr>
              <a:defRPr b="0" i="0">
                <a:latin typeface="Segoe UI" panose="020B0502040204020203" pitchFamily="34" charset="0"/>
                <a:cs typeface="Segoe UI" panose="020B0502040204020203" pitchFamily="34" charset="0"/>
              </a:defRPr>
            </a:lvl1pPr>
          </a:lstStyle>
          <a:p>
            <a:pPr lvl="0"/>
            <a:r>
              <a:rPr lang="en-US" dirty="0"/>
              <a:t>Chart caption – use this section to narrate the chart information above and explain any context.</a:t>
            </a:r>
          </a:p>
        </p:txBody>
      </p:sp>
    </p:spTree>
    <p:extLst>
      <p:ext uri="{BB962C8B-B14F-4D97-AF65-F5344CB8AC3E}">
        <p14:creationId xmlns:p14="http://schemas.microsoft.com/office/powerpoint/2010/main" val="1489702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w/2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31D80ED-E56B-A2F1-488E-263B32C6BFE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15" name="Content Placeholder 3"/>
          <p:cNvSpPr>
            <a:spLocks noGrp="1"/>
          </p:cNvSpPr>
          <p:nvPr>
            <p:ph sz="half" idx="10" hasCustomPrompt="1"/>
          </p:nvPr>
        </p:nvSpPr>
        <p:spPr>
          <a:xfrm>
            <a:off x="838200"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dirty="0"/>
              <a:t>Content should be written in Segoe UI. Font size should not be smaller than 18 point.  </a:t>
            </a:r>
          </a:p>
        </p:txBody>
      </p:sp>
      <p:cxnSp>
        <p:nvCxnSpPr>
          <p:cNvPr id="13" name="Straight Connector 12">
            <a:extLst>
              <a:ext uri="{C183D7F6-B498-43B3-948B-1728B52AA6E4}">
                <adec:decorative xmlns:adec="http://schemas.microsoft.com/office/drawing/2017/decorative" val="1"/>
              </a:ext>
            </a:extLst>
          </p:cNvPr>
          <p:cNvCxnSpPr/>
          <p:nvPr/>
        </p:nvCxnSpPr>
        <p:spPr>
          <a:xfrm flipH="1">
            <a:off x="6086007" y="1648919"/>
            <a:ext cx="39973" cy="4512038"/>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hasCustomPrompt="1"/>
          </p:nvPr>
        </p:nvSpPr>
        <p:spPr>
          <a:xfrm>
            <a:off x="6625652"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dirty="0"/>
              <a:t>Content should be written in Segoe UI. Font size should not be smaller than 18 point.  </a:t>
            </a:r>
          </a:p>
        </p:txBody>
      </p:sp>
    </p:spTree>
    <p:extLst>
      <p:ext uri="{BB962C8B-B14F-4D97-AF65-F5344CB8AC3E}">
        <p14:creationId xmlns:p14="http://schemas.microsoft.com/office/powerpoint/2010/main" val="2208121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ag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dirty="0"/>
              <a:t>Content should be written in Segoe UI. Font size should not to be smaller than 18 point.  </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dirty="0"/>
              <a:t>Content should be written in Segoe UI Light. Font size should not to be smaller than 18 point.  </a:t>
            </a:r>
          </a:p>
        </p:txBody>
      </p:sp>
    </p:spTree>
    <p:extLst>
      <p:ext uri="{BB962C8B-B14F-4D97-AF65-F5344CB8AC3E}">
        <p14:creationId xmlns:p14="http://schemas.microsoft.com/office/powerpoint/2010/main" val="3612428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w/1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4792038"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dirty="0"/>
              <a:t>Content should be written in Segoe UI. Font size should be 24 or 28 depending on amount of text. Font should not be smaller than 18 point.  </a:t>
            </a:r>
          </a:p>
        </p:txBody>
      </p:sp>
      <p:sp>
        <p:nvSpPr>
          <p:cNvPr id="7" name="Freeform 246">
            <a:extLst>
              <a:ext uri="{FF2B5EF4-FFF2-40B4-BE49-F238E27FC236}">
                <a16:creationId xmlns:a16="http://schemas.microsoft.com/office/drawing/2014/main" id="{2CB54212-C3EB-ED42-5CAB-96AF8E7CC0DA}"/>
              </a:ext>
              <a:ext uri="{C183D7F6-B498-43B3-948B-1728B52AA6E4}">
                <adec:decorative xmlns:adec="http://schemas.microsoft.com/office/drawing/2017/decorative" val="1"/>
              </a:ext>
            </a:extLst>
          </p:cNvPr>
          <p:cNvSpPr>
            <a:spLocks/>
          </p:cNvSpPr>
          <p:nvPr userDrawn="1"/>
        </p:nvSpPr>
        <p:spPr bwMode="auto">
          <a:xfrm>
            <a:off x="6798390" y="2030926"/>
            <a:ext cx="1911820" cy="2206181"/>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rgbClr val="ED1D2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249">
            <a:extLst>
              <a:ext uri="{FF2B5EF4-FFF2-40B4-BE49-F238E27FC236}">
                <a16:creationId xmlns:a16="http://schemas.microsoft.com/office/drawing/2014/main" id="{B5D1F867-1C6B-80D3-719A-21051C61FB7A}"/>
              </a:ext>
              <a:ext uri="{C183D7F6-B498-43B3-948B-1728B52AA6E4}">
                <adec:decorative xmlns:adec="http://schemas.microsoft.com/office/drawing/2017/decorative" val="1"/>
              </a:ext>
            </a:extLst>
          </p:cNvPr>
          <p:cNvSpPr>
            <a:spLocks/>
          </p:cNvSpPr>
          <p:nvPr userDrawn="1"/>
        </p:nvSpPr>
        <p:spPr bwMode="auto">
          <a:xfrm>
            <a:off x="6972008" y="2235547"/>
            <a:ext cx="1571942" cy="1811679"/>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Text Placeholder 15">
            <a:extLst>
              <a:ext uri="{FF2B5EF4-FFF2-40B4-BE49-F238E27FC236}">
                <a16:creationId xmlns:a16="http://schemas.microsoft.com/office/drawing/2014/main" id="{DC4239ED-3B0A-494F-D2B5-3E385318CE3A}"/>
              </a:ext>
            </a:extLst>
          </p:cNvPr>
          <p:cNvSpPr>
            <a:spLocks noGrp="1"/>
          </p:cNvSpPr>
          <p:nvPr>
            <p:ph type="body" sz="quarter" idx="11" hasCustomPrompt="1"/>
          </p:nvPr>
        </p:nvSpPr>
        <p:spPr>
          <a:xfrm>
            <a:off x="7058025" y="2732601"/>
            <a:ext cx="1408113" cy="801688"/>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(Segoe UI – 16)</a:t>
            </a:r>
          </a:p>
        </p:txBody>
      </p:sp>
      <p:sp>
        <p:nvSpPr>
          <p:cNvPr id="9" name="Freeform 248">
            <a:extLst>
              <a:ext uri="{FF2B5EF4-FFF2-40B4-BE49-F238E27FC236}">
                <a16:creationId xmlns:a16="http://schemas.microsoft.com/office/drawing/2014/main" id="{A2C6321E-F2D6-CFBA-9CBE-A6E0E00C0186}"/>
              </a:ext>
              <a:ext uri="{C183D7F6-B498-43B3-948B-1728B52AA6E4}">
                <adec:decorative xmlns:adec="http://schemas.microsoft.com/office/drawing/2017/decorative" val="1"/>
              </a:ext>
            </a:extLst>
          </p:cNvPr>
          <p:cNvSpPr>
            <a:spLocks/>
          </p:cNvSpPr>
          <p:nvPr userDrawn="1"/>
        </p:nvSpPr>
        <p:spPr bwMode="auto">
          <a:xfrm>
            <a:off x="8857024" y="2030926"/>
            <a:ext cx="1911820" cy="2206181"/>
          </a:xfrm>
          <a:custGeom>
            <a:avLst/>
            <a:gdLst>
              <a:gd name="T0" fmla="*/ 0 w 630"/>
              <a:gd name="T1" fmla="*/ 182 h 727"/>
              <a:gd name="T2" fmla="*/ 0 w 630"/>
              <a:gd name="T3" fmla="*/ 546 h 727"/>
              <a:gd name="T4" fmla="*/ 314 w 630"/>
              <a:gd name="T5" fmla="*/ 727 h 727"/>
              <a:gd name="T6" fmla="*/ 630 w 630"/>
              <a:gd name="T7" fmla="*/ 546 h 727"/>
              <a:gd name="T8" fmla="*/ 630 w 630"/>
              <a:gd name="T9" fmla="*/ 182 h 727"/>
              <a:gd name="T10" fmla="*/ 314 w 630"/>
              <a:gd name="T11" fmla="*/ 0 h 727"/>
              <a:gd name="T12" fmla="*/ 0 w 630"/>
              <a:gd name="T13" fmla="*/ 182 h 727"/>
            </a:gdLst>
            <a:ahLst/>
            <a:cxnLst>
              <a:cxn ang="0">
                <a:pos x="T0" y="T1"/>
              </a:cxn>
              <a:cxn ang="0">
                <a:pos x="T2" y="T3"/>
              </a:cxn>
              <a:cxn ang="0">
                <a:pos x="T4" y="T5"/>
              </a:cxn>
              <a:cxn ang="0">
                <a:pos x="T6" y="T7"/>
              </a:cxn>
              <a:cxn ang="0">
                <a:pos x="T8" y="T9"/>
              </a:cxn>
              <a:cxn ang="0">
                <a:pos x="T10" y="T11"/>
              </a:cxn>
              <a:cxn ang="0">
                <a:pos x="T12" y="T13"/>
              </a:cxn>
            </a:cxnLst>
            <a:rect l="0" t="0" r="r" b="b"/>
            <a:pathLst>
              <a:path w="630" h="727">
                <a:moveTo>
                  <a:pt x="0" y="182"/>
                </a:moveTo>
                <a:lnTo>
                  <a:pt x="0" y="546"/>
                </a:lnTo>
                <a:lnTo>
                  <a:pt x="314" y="727"/>
                </a:lnTo>
                <a:lnTo>
                  <a:pt x="630" y="546"/>
                </a:lnTo>
                <a:lnTo>
                  <a:pt x="630" y="182"/>
                </a:lnTo>
                <a:lnTo>
                  <a:pt x="314" y="0"/>
                </a:lnTo>
                <a:lnTo>
                  <a:pt x="0" y="182"/>
                </a:lnTo>
                <a:close/>
              </a:path>
            </a:pathLst>
          </a:custGeom>
          <a:solidFill>
            <a:srgbClr val="ECA6AA"/>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251">
            <a:extLst>
              <a:ext uri="{FF2B5EF4-FFF2-40B4-BE49-F238E27FC236}">
                <a16:creationId xmlns:a16="http://schemas.microsoft.com/office/drawing/2014/main" id="{3478FB70-3FEE-B8F2-62A4-094C82681155}"/>
              </a:ext>
              <a:ext uri="{C183D7F6-B498-43B3-948B-1728B52AA6E4}">
                <adec:decorative xmlns:adec="http://schemas.microsoft.com/office/drawing/2017/decorative" val="1"/>
              </a:ext>
            </a:extLst>
          </p:cNvPr>
          <p:cNvSpPr>
            <a:spLocks/>
          </p:cNvSpPr>
          <p:nvPr userDrawn="1"/>
        </p:nvSpPr>
        <p:spPr bwMode="auto">
          <a:xfrm>
            <a:off x="9030641" y="2235547"/>
            <a:ext cx="1571942" cy="1811679"/>
          </a:xfrm>
          <a:custGeom>
            <a:avLst/>
            <a:gdLst>
              <a:gd name="T0" fmla="*/ 4 w 518"/>
              <a:gd name="T1" fmla="*/ 446 h 597"/>
              <a:gd name="T2" fmla="*/ 8 w 518"/>
              <a:gd name="T3" fmla="*/ 446 h 597"/>
              <a:gd name="T4" fmla="*/ 8 w 518"/>
              <a:gd name="T5" fmla="*/ 154 h 597"/>
              <a:gd name="T6" fmla="*/ 258 w 518"/>
              <a:gd name="T7" fmla="*/ 10 h 597"/>
              <a:gd name="T8" fmla="*/ 510 w 518"/>
              <a:gd name="T9" fmla="*/ 154 h 597"/>
              <a:gd name="T10" fmla="*/ 510 w 518"/>
              <a:gd name="T11" fmla="*/ 444 h 597"/>
              <a:gd name="T12" fmla="*/ 258 w 518"/>
              <a:gd name="T13" fmla="*/ 587 h 597"/>
              <a:gd name="T14" fmla="*/ 6 w 518"/>
              <a:gd name="T15" fmla="*/ 442 h 597"/>
              <a:gd name="T16" fmla="*/ 4 w 518"/>
              <a:gd name="T17" fmla="*/ 446 h 597"/>
              <a:gd name="T18" fmla="*/ 8 w 518"/>
              <a:gd name="T19" fmla="*/ 446 h 597"/>
              <a:gd name="T20" fmla="*/ 4 w 518"/>
              <a:gd name="T21" fmla="*/ 446 h 597"/>
              <a:gd name="T22" fmla="*/ 2 w 518"/>
              <a:gd name="T23" fmla="*/ 450 h 597"/>
              <a:gd name="T24" fmla="*/ 258 w 518"/>
              <a:gd name="T25" fmla="*/ 597 h 597"/>
              <a:gd name="T26" fmla="*/ 518 w 518"/>
              <a:gd name="T27" fmla="*/ 448 h 597"/>
              <a:gd name="T28" fmla="*/ 518 w 518"/>
              <a:gd name="T29" fmla="*/ 150 h 597"/>
              <a:gd name="T30" fmla="*/ 258 w 518"/>
              <a:gd name="T31" fmla="*/ 0 h 597"/>
              <a:gd name="T32" fmla="*/ 0 w 518"/>
              <a:gd name="T33" fmla="*/ 150 h 597"/>
              <a:gd name="T34" fmla="*/ 0 w 518"/>
              <a:gd name="T35" fmla="*/ 448 h 597"/>
              <a:gd name="T36" fmla="*/ 2 w 518"/>
              <a:gd name="T37" fmla="*/ 450 h 597"/>
              <a:gd name="T38" fmla="*/ 4 w 518"/>
              <a:gd name="T39" fmla="*/ 44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6"/>
                </a:moveTo>
                <a:lnTo>
                  <a:pt x="8" y="446"/>
                </a:lnTo>
                <a:lnTo>
                  <a:pt x="8" y="154"/>
                </a:lnTo>
                <a:lnTo>
                  <a:pt x="258" y="10"/>
                </a:lnTo>
                <a:lnTo>
                  <a:pt x="510" y="154"/>
                </a:lnTo>
                <a:lnTo>
                  <a:pt x="510" y="444"/>
                </a:lnTo>
                <a:lnTo>
                  <a:pt x="258" y="587"/>
                </a:lnTo>
                <a:lnTo>
                  <a:pt x="6" y="442"/>
                </a:lnTo>
                <a:lnTo>
                  <a:pt x="4" y="446"/>
                </a:lnTo>
                <a:lnTo>
                  <a:pt x="8" y="446"/>
                </a:lnTo>
                <a:lnTo>
                  <a:pt x="4" y="446"/>
                </a:lnTo>
                <a:lnTo>
                  <a:pt x="2" y="450"/>
                </a:lnTo>
                <a:lnTo>
                  <a:pt x="258" y="597"/>
                </a:lnTo>
                <a:lnTo>
                  <a:pt x="518" y="448"/>
                </a:lnTo>
                <a:lnTo>
                  <a:pt x="518" y="150"/>
                </a:lnTo>
                <a:lnTo>
                  <a:pt x="258" y="0"/>
                </a:lnTo>
                <a:lnTo>
                  <a:pt x="0" y="150"/>
                </a:lnTo>
                <a:lnTo>
                  <a:pt x="0" y="448"/>
                </a:lnTo>
                <a:lnTo>
                  <a:pt x="2" y="450"/>
                </a:lnTo>
                <a:lnTo>
                  <a:pt x="4" y="4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Text Placeholder 15">
            <a:extLst>
              <a:ext uri="{FF2B5EF4-FFF2-40B4-BE49-F238E27FC236}">
                <a16:creationId xmlns:a16="http://schemas.microsoft.com/office/drawing/2014/main" id="{A4C71A29-8A82-A262-78C1-FD2863D81FD0}"/>
              </a:ext>
            </a:extLst>
          </p:cNvPr>
          <p:cNvSpPr>
            <a:spLocks noGrp="1"/>
          </p:cNvSpPr>
          <p:nvPr>
            <p:ph type="body" sz="quarter" idx="12" hasCustomPrompt="1"/>
          </p:nvPr>
        </p:nvSpPr>
        <p:spPr>
          <a:xfrm>
            <a:off x="9108877" y="2751340"/>
            <a:ext cx="1408113" cy="801688"/>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(Segoe UI – 16)</a:t>
            </a:r>
          </a:p>
        </p:txBody>
      </p:sp>
      <p:sp>
        <p:nvSpPr>
          <p:cNvPr id="8" name="Freeform 247">
            <a:extLst>
              <a:ext uri="{FF2B5EF4-FFF2-40B4-BE49-F238E27FC236}">
                <a16:creationId xmlns:a16="http://schemas.microsoft.com/office/drawing/2014/main" id="{23FB38E0-7941-4D1C-F900-E368B77266FF}"/>
              </a:ext>
              <a:ext uri="{C183D7F6-B498-43B3-948B-1728B52AA6E4}">
                <adec:decorative xmlns:adec="http://schemas.microsoft.com/office/drawing/2017/decorative" val="1"/>
              </a:ext>
            </a:extLst>
          </p:cNvPr>
          <p:cNvSpPr>
            <a:spLocks/>
          </p:cNvSpPr>
          <p:nvPr userDrawn="1"/>
        </p:nvSpPr>
        <p:spPr bwMode="auto">
          <a:xfrm>
            <a:off x="7827707" y="3798124"/>
            <a:ext cx="1911820" cy="2212251"/>
          </a:xfrm>
          <a:custGeom>
            <a:avLst/>
            <a:gdLst>
              <a:gd name="T0" fmla="*/ 0 w 630"/>
              <a:gd name="T1" fmla="*/ 181 h 729"/>
              <a:gd name="T2" fmla="*/ 0 w 630"/>
              <a:gd name="T3" fmla="*/ 545 h 729"/>
              <a:gd name="T4" fmla="*/ 314 w 630"/>
              <a:gd name="T5" fmla="*/ 729 h 729"/>
              <a:gd name="T6" fmla="*/ 630 w 630"/>
              <a:gd name="T7" fmla="*/ 545 h 729"/>
              <a:gd name="T8" fmla="*/ 630 w 630"/>
              <a:gd name="T9" fmla="*/ 181 h 729"/>
              <a:gd name="T10" fmla="*/ 314 w 630"/>
              <a:gd name="T11" fmla="*/ 0 h 729"/>
              <a:gd name="T12" fmla="*/ 0 w 630"/>
              <a:gd name="T13" fmla="*/ 181 h 729"/>
            </a:gdLst>
            <a:ahLst/>
            <a:cxnLst>
              <a:cxn ang="0">
                <a:pos x="T0" y="T1"/>
              </a:cxn>
              <a:cxn ang="0">
                <a:pos x="T2" y="T3"/>
              </a:cxn>
              <a:cxn ang="0">
                <a:pos x="T4" y="T5"/>
              </a:cxn>
              <a:cxn ang="0">
                <a:pos x="T6" y="T7"/>
              </a:cxn>
              <a:cxn ang="0">
                <a:pos x="T8" y="T9"/>
              </a:cxn>
              <a:cxn ang="0">
                <a:pos x="T10" y="T11"/>
              </a:cxn>
              <a:cxn ang="0">
                <a:pos x="T12" y="T13"/>
              </a:cxn>
            </a:cxnLst>
            <a:rect l="0" t="0" r="r" b="b"/>
            <a:pathLst>
              <a:path w="630" h="729">
                <a:moveTo>
                  <a:pt x="0" y="181"/>
                </a:moveTo>
                <a:lnTo>
                  <a:pt x="0" y="545"/>
                </a:lnTo>
                <a:lnTo>
                  <a:pt x="314" y="729"/>
                </a:lnTo>
                <a:lnTo>
                  <a:pt x="630" y="545"/>
                </a:lnTo>
                <a:lnTo>
                  <a:pt x="630" y="181"/>
                </a:lnTo>
                <a:lnTo>
                  <a:pt x="314" y="0"/>
                </a:lnTo>
                <a:lnTo>
                  <a:pt x="0" y="181"/>
                </a:lnTo>
                <a:close/>
              </a:path>
            </a:pathLst>
          </a:custGeom>
          <a:solidFill>
            <a:srgbClr val="B8B8B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250">
            <a:extLst>
              <a:ext uri="{FF2B5EF4-FFF2-40B4-BE49-F238E27FC236}">
                <a16:creationId xmlns:a16="http://schemas.microsoft.com/office/drawing/2014/main" id="{5375A0F9-0A1C-31B9-AA92-217CBC29D6D0}"/>
              </a:ext>
              <a:ext uri="{C183D7F6-B498-43B3-948B-1728B52AA6E4}">
                <adec:decorative xmlns:adec="http://schemas.microsoft.com/office/drawing/2017/decorative" val="1"/>
              </a:ext>
            </a:extLst>
          </p:cNvPr>
          <p:cNvSpPr>
            <a:spLocks/>
          </p:cNvSpPr>
          <p:nvPr userDrawn="1"/>
        </p:nvSpPr>
        <p:spPr bwMode="auto">
          <a:xfrm>
            <a:off x="8001325" y="4002748"/>
            <a:ext cx="1571942" cy="1811679"/>
          </a:xfrm>
          <a:custGeom>
            <a:avLst/>
            <a:gdLst>
              <a:gd name="T0" fmla="*/ 4 w 518"/>
              <a:gd name="T1" fmla="*/ 445 h 597"/>
              <a:gd name="T2" fmla="*/ 8 w 518"/>
              <a:gd name="T3" fmla="*/ 445 h 597"/>
              <a:gd name="T4" fmla="*/ 8 w 518"/>
              <a:gd name="T5" fmla="*/ 153 h 597"/>
              <a:gd name="T6" fmla="*/ 258 w 518"/>
              <a:gd name="T7" fmla="*/ 10 h 597"/>
              <a:gd name="T8" fmla="*/ 510 w 518"/>
              <a:gd name="T9" fmla="*/ 153 h 597"/>
              <a:gd name="T10" fmla="*/ 510 w 518"/>
              <a:gd name="T11" fmla="*/ 443 h 597"/>
              <a:gd name="T12" fmla="*/ 258 w 518"/>
              <a:gd name="T13" fmla="*/ 587 h 597"/>
              <a:gd name="T14" fmla="*/ 6 w 518"/>
              <a:gd name="T15" fmla="*/ 441 h 597"/>
              <a:gd name="T16" fmla="*/ 4 w 518"/>
              <a:gd name="T17" fmla="*/ 445 h 597"/>
              <a:gd name="T18" fmla="*/ 8 w 518"/>
              <a:gd name="T19" fmla="*/ 445 h 597"/>
              <a:gd name="T20" fmla="*/ 4 w 518"/>
              <a:gd name="T21" fmla="*/ 445 h 597"/>
              <a:gd name="T22" fmla="*/ 2 w 518"/>
              <a:gd name="T23" fmla="*/ 449 h 597"/>
              <a:gd name="T24" fmla="*/ 258 w 518"/>
              <a:gd name="T25" fmla="*/ 597 h 597"/>
              <a:gd name="T26" fmla="*/ 518 w 518"/>
              <a:gd name="T27" fmla="*/ 447 h 597"/>
              <a:gd name="T28" fmla="*/ 518 w 518"/>
              <a:gd name="T29" fmla="*/ 149 h 597"/>
              <a:gd name="T30" fmla="*/ 258 w 518"/>
              <a:gd name="T31" fmla="*/ 0 h 597"/>
              <a:gd name="T32" fmla="*/ 0 w 518"/>
              <a:gd name="T33" fmla="*/ 149 h 597"/>
              <a:gd name="T34" fmla="*/ 0 w 518"/>
              <a:gd name="T35" fmla="*/ 447 h 597"/>
              <a:gd name="T36" fmla="*/ 2 w 518"/>
              <a:gd name="T37" fmla="*/ 449 h 597"/>
              <a:gd name="T38" fmla="*/ 4 w 518"/>
              <a:gd name="T39" fmla="*/ 445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8" h="597">
                <a:moveTo>
                  <a:pt x="4" y="445"/>
                </a:moveTo>
                <a:lnTo>
                  <a:pt x="8" y="445"/>
                </a:lnTo>
                <a:lnTo>
                  <a:pt x="8" y="153"/>
                </a:lnTo>
                <a:lnTo>
                  <a:pt x="258" y="10"/>
                </a:lnTo>
                <a:lnTo>
                  <a:pt x="510" y="153"/>
                </a:lnTo>
                <a:lnTo>
                  <a:pt x="510" y="443"/>
                </a:lnTo>
                <a:lnTo>
                  <a:pt x="258" y="587"/>
                </a:lnTo>
                <a:lnTo>
                  <a:pt x="6" y="441"/>
                </a:lnTo>
                <a:lnTo>
                  <a:pt x="4" y="445"/>
                </a:lnTo>
                <a:lnTo>
                  <a:pt x="8" y="445"/>
                </a:lnTo>
                <a:lnTo>
                  <a:pt x="4" y="445"/>
                </a:lnTo>
                <a:lnTo>
                  <a:pt x="2" y="449"/>
                </a:lnTo>
                <a:lnTo>
                  <a:pt x="258" y="597"/>
                </a:lnTo>
                <a:lnTo>
                  <a:pt x="518" y="447"/>
                </a:lnTo>
                <a:lnTo>
                  <a:pt x="518" y="149"/>
                </a:lnTo>
                <a:lnTo>
                  <a:pt x="258" y="0"/>
                </a:lnTo>
                <a:lnTo>
                  <a:pt x="0" y="149"/>
                </a:lnTo>
                <a:lnTo>
                  <a:pt x="0" y="447"/>
                </a:lnTo>
                <a:lnTo>
                  <a:pt x="2" y="449"/>
                </a:lnTo>
                <a:lnTo>
                  <a:pt x="4" y="44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Text Placeholder 15">
            <a:extLst>
              <a:ext uri="{FF2B5EF4-FFF2-40B4-BE49-F238E27FC236}">
                <a16:creationId xmlns:a16="http://schemas.microsoft.com/office/drawing/2014/main" id="{DE0AEFC3-CAD1-FEA0-B06B-D56182A28FCF}"/>
              </a:ext>
            </a:extLst>
          </p:cNvPr>
          <p:cNvSpPr>
            <a:spLocks noGrp="1"/>
          </p:cNvSpPr>
          <p:nvPr>
            <p:ph type="body" sz="quarter" idx="13" hasCustomPrompt="1"/>
          </p:nvPr>
        </p:nvSpPr>
        <p:spPr>
          <a:xfrm>
            <a:off x="8079560" y="4518538"/>
            <a:ext cx="1408113" cy="801688"/>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(Segoe UI – 16)</a:t>
            </a:r>
          </a:p>
        </p:txBody>
      </p:sp>
    </p:spTree>
    <p:extLst>
      <p:ext uri="{BB962C8B-B14F-4D97-AF65-F5344CB8AC3E}">
        <p14:creationId xmlns:p14="http://schemas.microsoft.com/office/powerpoint/2010/main" val="168904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Header w/1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AB25094B-EBA1-3FF3-DC24-8314E089643D}"/>
              </a:ext>
              <a:ext uri="{C183D7F6-B498-43B3-948B-1728B52AA6E4}">
                <adec:decorative xmlns:adec="http://schemas.microsoft.com/office/drawing/2017/decorative" val="1"/>
              </a:ext>
            </a:extLst>
          </p:cNvPr>
          <p:cNvSpPr/>
          <p:nvPr userDrawn="1"/>
        </p:nvSpPr>
        <p:spPr>
          <a:xfrm>
            <a:off x="1267023" y="1999239"/>
            <a:ext cx="2191033" cy="2191033"/>
          </a:xfrm>
          <a:prstGeom prst="ellipse">
            <a:avLst/>
          </a:prstGeom>
          <a:solidFill>
            <a:srgbClr val="ED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 Placeholder 15">
            <a:extLst>
              <a:ext uri="{FF2B5EF4-FFF2-40B4-BE49-F238E27FC236}">
                <a16:creationId xmlns:a16="http://schemas.microsoft.com/office/drawing/2014/main" id="{2452FAE0-0A30-CD18-3B1B-07A7DC496781}"/>
              </a:ext>
            </a:extLst>
          </p:cNvPr>
          <p:cNvSpPr>
            <a:spLocks noGrp="1"/>
          </p:cNvSpPr>
          <p:nvPr>
            <p:ph type="body" sz="quarter" idx="11" hasCustomPrompt="1"/>
          </p:nvPr>
        </p:nvSpPr>
        <p:spPr>
          <a:xfrm>
            <a:off x="1625447" y="2527068"/>
            <a:ext cx="1408113" cy="1152727"/>
          </a:xfrm>
          <a:prstGeom prst="rect">
            <a:avLst/>
          </a:prstGeom>
        </p:spPr>
        <p:txBody>
          <a:bodyPr anchor="ctr"/>
          <a:lstStyle>
            <a:lvl1pPr algn="ctr">
              <a:lnSpc>
                <a:spcPct val="100000"/>
              </a:lnSpc>
              <a:spcBef>
                <a:spcPts val="0"/>
              </a:spcBef>
              <a:defRPr sz="1600">
                <a:solidFill>
                  <a:schemeClr val="bg1"/>
                </a:solidFill>
              </a:defRPr>
            </a:lvl1pPr>
          </a:lstStyle>
          <a:p>
            <a:pPr lvl="0"/>
            <a:r>
              <a:rPr lang="en-US" dirty="0"/>
              <a:t>Click to add text (Segoe UI – 16)</a:t>
            </a:r>
          </a:p>
        </p:txBody>
      </p:sp>
      <p:sp>
        <p:nvSpPr>
          <p:cNvPr id="25" name="Oval 24">
            <a:extLst>
              <a:ext uri="{FF2B5EF4-FFF2-40B4-BE49-F238E27FC236}">
                <a16:creationId xmlns:a16="http://schemas.microsoft.com/office/drawing/2014/main" id="{97B17F9B-F5D4-1C3F-CC86-97D901F1030B}"/>
              </a:ext>
              <a:ext uri="{C183D7F6-B498-43B3-948B-1728B52AA6E4}">
                <adec:decorative xmlns:adec="http://schemas.microsoft.com/office/drawing/2017/decorative" val="1"/>
              </a:ext>
            </a:extLst>
          </p:cNvPr>
          <p:cNvSpPr/>
          <p:nvPr userDrawn="1"/>
        </p:nvSpPr>
        <p:spPr>
          <a:xfrm rot="16200000">
            <a:off x="1267023" y="3856586"/>
            <a:ext cx="2191033" cy="2191033"/>
          </a:xfrm>
          <a:prstGeom prst="ellipse">
            <a:avLst/>
          </a:prstGeom>
          <a:solidFill>
            <a:srgbClr val="ECA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F9CEB389-C3C9-3640-04A4-96162722CF4D}"/>
              </a:ext>
              <a:ext uri="{C183D7F6-B498-43B3-948B-1728B52AA6E4}">
                <adec:decorative xmlns:adec="http://schemas.microsoft.com/office/drawing/2017/decorative" val="1"/>
              </a:ext>
            </a:extLst>
          </p:cNvPr>
          <p:cNvSpPr/>
          <p:nvPr userDrawn="1"/>
        </p:nvSpPr>
        <p:spPr>
          <a:xfrm rot="16200000">
            <a:off x="3120706" y="3856586"/>
            <a:ext cx="2191033" cy="2191033"/>
          </a:xfrm>
          <a:prstGeom prst="ellipse">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6">
            <a:extLst>
              <a:ext uri="{FF2B5EF4-FFF2-40B4-BE49-F238E27FC236}">
                <a16:creationId xmlns:a16="http://schemas.microsoft.com/office/drawing/2014/main" id="{3A1FB13A-13EF-6E53-C584-E71D02ED46FE}"/>
              </a:ext>
              <a:ext uri="{C183D7F6-B498-43B3-948B-1728B52AA6E4}">
                <adec:decorative xmlns:adec="http://schemas.microsoft.com/office/drawing/2017/decorative" val="1"/>
              </a:ext>
            </a:extLst>
          </p:cNvPr>
          <p:cNvSpPr>
            <a:spLocks/>
          </p:cNvSpPr>
          <p:nvPr userDrawn="1"/>
        </p:nvSpPr>
        <p:spPr bwMode="auto">
          <a:xfrm rot="16200000">
            <a:off x="2196205" y="3429917"/>
            <a:ext cx="332670" cy="1170081"/>
          </a:xfrm>
          <a:custGeom>
            <a:avLst/>
            <a:gdLst>
              <a:gd name="T0" fmla="*/ 17 w 34"/>
              <a:gd name="T1" fmla="*/ 0 h 115"/>
              <a:gd name="T2" fmla="*/ 0 w 34"/>
              <a:gd name="T3" fmla="*/ 57 h 115"/>
              <a:gd name="T4" fmla="*/ 17 w 34"/>
              <a:gd name="T5" fmla="*/ 115 h 115"/>
              <a:gd name="T6" fmla="*/ 34 w 34"/>
              <a:gd name="T7" fmla="*/ 57 h 115"/>
              <a:gd name="T8" fmla="*/ 17 w 34"/>
              <a:gd name="T9" fmla="*/ 0 h 115"/>
            </a:gdLst>
            <a:ahLst/>
            <a:cxnLst>
              <a:cxn ang="0">
                <a:pos x="T0" y="T1"/>
              </a:cxn>
              <a:cxn ang="0">
                <a:pos x="T2" y="T3"/>
              </a:cxn>
              <a:cxn ang="0">
                <a:pos x="T4" y="T5"/>
              </a:cxn>
              <a:cxn ang="0">
                <a:pos x="T6" y="T7"/>
              </a:cxn>
              <a:cxn ang="0">
                <a:pos x="T8" y="T9"/>
              </a:cxn>
            </a:cxnLst>
            <a:rect l="0" t="0" r="r" b="b"/>
            <a:pathLst>
              <a:path w="34" h="115">
                <a:moveTo>
                  <a:pt x="17" y="0"/>
                </a:moveTo>
                <a:cubicBezTo>
                  <a:pt x="7" y="16"/>
                  <a:pt x="0" y="36"/>
                  <a:pt x="0" y="57"/>
                </a:cubicBezTo>
                <a:cubicBezTo>
                  <a:pt x="0" y="78"/>
                  <a:pt x="7" y="98"/>
                  <a:pt x="17" y="115"/>
                </a:cubicBezTo>
                <a:cubicBezTo>
                  <a:pt x="28" y="98"/>
                  <a:pt x="34" y="78"/>
                  <a:pt x="34" y="57"/>
                </a:cubicBezTo>
                <a:cubicBezTo>
                  <a:pt x="34" y="36"/>
                  <a:pt x="28" y="16"/>
                  <a:pt x="17" y="0"/>
                </a:cubicBezTo>
              </a:path>
            </a:pathLst>
          </a:custGeom>
          <a:solidFill>
            <a:srgbClr val="ED1D27">
              <a:alpha val="5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Oval 27">
            <a:extLst>
              <a:ext uri="{FF2B5EF4-FFF2-40B4-BE49-F238E27FC236}">
                <a16:creationId xmlns:a16="http://schemas.microsoft.com/office/drawing/2014/main" id="{4FB7BA79-D21E-5F36-E7DF-41EC2A727746}"/>
              </a:ext>
              <a:ext uri="{C183D7F6-B498-43B3-948B-1728B52AA6E4}">
                <adec:decorative xmlns:adec="http://schemas.microsoft.com/office/drawing/2017/decorative" val="1"/>
              </a:ext>
            </a:extLst>
          </p:cNvPr>
          <p:cNvSpPr/>
          <p:nvPr userDrawn="1"/>
        </p:nvSpPr>
        <p:spPr>
          <a:xfrm>
            <a:off x="3119539" y="1999239"/>
            <a:ext cx="2191033" cy="2191033"/>
          </a:xfrm>
          <a:prstGeom prst="ellipse">
            <a:avLst/>
          </a:prstGeom>
          <a:solidFill>
            <a:srgbClr val="9B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 Placeholder 15">
            <a:extLst>
              <a:ext uri="{FF2B5EF4-FFF2-40B4-BE49-F238E27FC236}">
                <a16:creationId xmlns:a16="http://schemas.microsoft.com/office/drawing/2014/main" id="{72A0A1B3-E387-86F2-FF72-0A3425391414}"/>
              </a:ext>
            </a:extLst>
          </p:cNvPr>
          <p:cNvSpPr>
            <a:spLocks noGrp="1"/>
          </p:cNvSpPr>
          <p:nvPr>
            <p:ph type="body" sz="quarter" idx="14" hasCustomPrompt="1"/>
          </p:nvPr>
        </p:nvSpPr>
        <p:spPr>
          <a:xfrm>
            <a:off x="1625446" y="4366923"/>
            <a:ext cx="1408113" cy="1152727"/>
          </a:xfrm>
          <a:prstGeom prst="rect">
            <a:avLst/>
          </a:prstGeom>
        </p:spPr>
        <p:txBody>
          <a:bodyPr anchor="ctr"/>
          <a:lstStyle>
            <a:lvl1pPr algn="ctr">
              <a:lnSpc>
                <a:spcPct val="100000"/>
              </a:lnSpc>
              <a:spcBef>
                <a:spcPts val="0"/>
              </a:spcBef>
              <a:defRPr sz="1600">
                <a:solidFill>
                  <a:schemeClr val="bg1"/>
                </a:solidFill>
              </a:defRPr>
            </a:lvl1pPr>
          </a:lstStyle>
          <a:p>
            <a:pPr lvl="0"/>
            <a:r>
              <a:rPr lang="en-US" dirty="0"/>
              <a:t>Click to add text (Segoe UI – 16)</a:t>
            </a:r>
          </a:p>
        </p:txBody>
      </p:sp>
      <p:sp>
        <p:nvSpPr>
          <p:cNvPr id="34" name="Text Placeholder 15">
            <a:extLst>
              <a:ext uri="{FF2B5EF4-FFF2-40B4-BE49-F238E27FC236}">
                <a16:creationId xmlns:a16="http://schemas.microsoft.com/office/drawing/2014/main" id="{2CAB0AF4-EEC9-30D4-720E-5C02CE620114}"/>
              </a:ext>
            </a:extLst>
          </p:cNvPr>
          <p:cNvSpPr>
            <a:spLocks noGrp="1"/>
          </p:cNvSpPr>
          <p:nvPr>
            <p:ph type="body" sz="quarter" idx="12" hasCustomPrompt="1"/>
          </p:nvPr>
        </p:nvSpPr>
        <p:spPr>
          <a:xfrm>
            <a:off x="3538188" y="2527068"/>
            <a:ext cx="1408113" cy="1152727"/>
          </a:xfrm>
          <a:prstGeom prst="rect">
            <a:avLst/>
          </a:prstGeom>
        </p:spPr>
        <p:txBody>
          <a:bodyPr anchor="ctr"/>
          <a:lstStyle>
            <a:lvl1pPr algn="ctr">
              <a:lnSpc>
                <a:spcPct val="100000"/>
              </a:lnSpc>
              <a:spcBef>
                <a:spcPts val="0"/>
              </a:spcBef>
              <a:defRPr sz="1600">
                <a:solidFill>
                  <a:schemeClr val="bg1"/>
                </a:solidFill>
              </a:defRPr>
            </a:lvl1pPr>
          </a:lstStyle>
          <a:p>
            <a:pPr lvl="0"/>
            <a:r>
              <a:rPr lang="en-US" dirty="0"/>
              <a:t>Click to add text (Segoe UI – 16)</a:t>
            </a:r>
          </a:p>
        </p:txBody>
      </p:sp>
      <p:sp>
        <p:nvSpPr>
          <p:cNvPr id="29" name="Freeform 6">
            <a:extLst>
              <a:ext uri="{FF2B5EF4-FFF2-40B4-BE49-F238E27FC236}">
                <a16:creationId xmlns:a16="http://schemas.microsoft.com/office/drawing/2014/main" id="{0CE96C9B-09AF-1F53-B69A-907909565C3C}"/>
              </a:ext>
              <a:ext uri="{C183D7F6-B498-43B3-948B-1728B52AA6E4}">
                <adec:decorative xmlns:adec="http://schemas.microsoft.com/office/drawing/2017/decorative" val="1"/>
              </a:ext>
            </a:extLst>
          </p:cNvPr>
          <p:cNvSpPr>
            <a:spLocks/>
          </p:cNvSpPr>
          <p:nvPr userDrawn="1"/>
        </p:nvSpPr>
        <p:spPr bwMode="auto">
          <a:xfrm>
            <a:off x="3119539" y="2509715"/>
            <a:ext cx="332670" cy="1170081"/>
          </a:xfrm>
          <a:custGeom>
            <a:avLst/>
            <a:gdLst>
              <a:gd name="T0" fmla="*/ 17 w 34"/>
              <a:gd name="T1" fmla="*/ 0 h 115"/>
              <a:gd name="T2" fmla="*/ 0 w 34"/>
              <a:gd name="T3" fmla="*/ 57 h 115"/>
              <a:gd name="T4" fmla="*/ 17 w 34"/>
              <a:gd name="T5" fmla="*/ 115 h 115"/>
              <a:gd name="T6" fmla="*/ 34 w 34"/>
              <a:gd name="T7" fmla="*/ 57 h 115"/>
              <a:gd name="T8" fmla="*/ 17 w 34"/>
              <a:gd name="T9" fmla="*/ 0 h 115"/>
            </a:gdLst>
            <a:ahLst/>
            <a:cxnLst>
              <a:cxn ang="0">
                <a:pos x="T0" y="T1"/>
              </a:cxn>
              <a:cxn ang="0">
                <a:pos x="T2" y="T3"/>
              </a:cxn>
              <a:cxn ang="0">
                <a:pos x="T4" y="T5"/>
              </a:cxn>
              <a:cxn ang="0">
                <a:pos x="T6" y="T7"/>
              </a:cxn>
              <a:cxn ang="0">
                <a:pos x="T8" y="T9"/>
              </a:cxn>
            </a:cxnLst>
            <a:rect l="0" t="0" r="r" b="b"/>
            <a:pathLst>
              <a:path w="34" h="115">
                <a:moveTo>
                  <a:pt x="17" y="0"/>
                </a:moveTo>
                <a:cubicBezTo>
                  <a:pt x="7" y="16"/>
                  <a:pt x="0" y="36"/>
                  <a:pt x="0" y="57"/>
                </a:cubicBezTo>
                <a:cubicBezTo>
                  <a:pt x="0" y="78"/>
                  <a:pt x="7" y="98"/>
                  <a:pt x="17" y="115"/>
                </a:cubicBezTo>
                <a:cubicBezTo>
                  <a:pt x="28" y="98"/>
                  <a:pt x="34" y="78"/>
                  <a:pt x="34" y="57"/>
                </a:cubicBezTo>
                <a:cubicBezTo>
                  <a:pt x="34" y="36"/>
                  <a:pt x="28" y="16"/>
                  <a:pt x="17" y="0"/>
                </a:cubicBezTo>
              </a:path>
            </a:pathLst>
          </a:custGeom>
          <a:solidFill>
            <a:srgbClr val="ED1D27">
              <a:alpha val="5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6">
            <a:extLst>
              <a:ext uri="{FF2B5EF4-FFF2-40B4-BE49-F238E27FC236}">
                <a16:creationId xmlns:a16="http://schemas.microsoft.com/office/drawing/2014/main" id="{1E6EA341-482D-14ED-8739-AB1DF779E079}"/>
              </a:ext>
              <a:ext uri="{C183D7F6-B498-43B3-948B-1728B52AA6E4}">
                <adec:decorative xmlns:adec="http://schemas.microsoft.com/office/drawing/2017/decorative" val="1"/>
              </a:ext>
            </a:extLst>
          </p:cNvPr>
          <p:cNvSpPr>
            <a:spLocks/>
          </p:cNvSpPr>
          <p:nvPr userDrawn="1"/>
        </p:nvSpPr>
        <p:spPr bwMode="auto">
          <a:xfrm>
            <a:off x="3119539" y="4367062"/>
            <a:ext cx="332670" cy="1170081"/>
          </a:xfrm>
          <a:custGeom>
            <a:avLst/>
            <a:gdLst>
              <a:gd name="T0" fmla="*/ 17 w 34"/>
              <a:gd name="T1" fmla="*/ 0 h 115"/>
              <a:gd name="T2" fmla="*/ 0 w 34"/>
              <a:gd name="T3" fmla="*/ 57 h 115"/>
              <a:gd name="T4" fmla="*/ 17 w 34"/>
              <a:gd name="T5" fmla="*/ 115 h 115"/>
              <a:gd name="T6" fmla="*/ 34 w 34"/>
              <a:gd name="T7" fmla="*/ 57 h 115"/>
              <a:gd name="T8" fmla="*/ 17 w 34"/>
              <a:gd name="T9" fmla="*/ 0 h 115"/>
            </a:gdLst>
            <a:ahLst/>
            <a:cxnLst>
              <a:cxn ang="0">
                <a:pos x="T0" y="T1"/>
              </a:cxn>
              <a:cxn ang="0">
                <a:pos x="T2" y="T3"/>
              </a:cxn>
              <a:cxn ang="0">
                <a:pos x="T4" y="T5"/>
              </a:cxn>
              <a:cxn ang="0">
                <a:pos x="T6" y="T7"/>
              </a:cxn>
              <a:cxn ang="0">
                <a:pos x="T8" y="T9"/>
              </a:cxn>
            </a:cxnLst>
            <a:rect l="0" t="0" r="r" b="b"/>
            <a:pathLst>
              <a:path w="34" h="115">
                <a:moveTo>
                  <a:pt x="17" y="0"/>
                </a:moveTo>
                <a:cubicBezTo>
                  <a:pt x="7" y="16"/>
                  <a:pt x="0" y="36"/>
                  <a:pt x="0" y="57"/>
                </a:cubicBezTo>
                <a:cubicBezTo>
                  <a:pt x="0" y="78"/>
                  <a:pt x="7" y="98"/>
                  <a:pt x="17" y="115"/>
                </a:cubicBezTo>
                <a:cubicBezTo>
                  <a:pt x="28" y="98"/>
                  <a:pt x="34" y="78"/>
                  <a:pt x="34" y="57"/>
                </a:cubicBezTo>
                <a:cubicBezTo>
                  <a:pt x="34" y="36"/>
                  <a:pt x="28" y="16"/>
                  <a:pt x="17" y="0"/>
                </a:cubicBezTo>
              </a:path>
            </a:pathLst>
          </a:custGeom>
          <a:solidFill>
            <a:srgbClr val="ECA6AA">
              <a:alpha val="7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6">
            <a:extLst>
              <a:ext uri="{FF2B5EF4-FFF2-40B4-BE49-F238E27FC236}">
                <a16:creationId xmlns:a16="http://schemas.microsoft.com/office/drawing/2014/main" id="{3D90B5A8-F6C9-FD6F-939C-69CD4D92508F}"/>
              </a:ext>
              <a:ext uri="{C183D7F6-B498-43B3-948B-1728B52AA6E4}">
                <adec:decorative xmlns:adec="http://schemas.microsoft.com/office/drawing/2017/decorative" val="1"/>
              </a:ext>
            </a:extLst>
          </p:cNvPr>
          <p:cNvSpPr>
            <a:spLocks/>
          </p:cNvSpPr>
          <p:nvPr userDrawn="1"/>
        </p:nvSpPr>
        <p:spPr bwMode="auto">
          <a:xfrm rot="16200000">
            <a:off x="4049887" y="3443728"/>
            <a:ext cx="332670" cy="1170081"/>
          </a:xfrm>
          <a:custGeom>
            <a:avLst/>
            <a:gdLst>
              <a:gd name="T0" fmla="*/ 17 w 34"/>
              <a:gd name="T1" fmla="*/ 0 h 115"/>
              <a:gd name="T2" fmla="*/ 0 w 34"/>
              <a:gd name="T3" fmla="*/ 57 h 115"/>
              <a:gd name="T4" fmla="*/ 17 w 34"/>
              <a:gd name="T5" fmla="*/ 115 h 115"/>
              <a:gd name="T6" fmla="*/ 34 w 34"/>
              <a:gd name="T7" fmla="*/ 57 h 115"/>
              <a:gd name="T8" fmla="*/ 17 w 34"/>
              <a:gd name="T9" fmla="*/ 0 h 115"/>
            </a:gdLst>
            <a:ahLst/>
            <a:cxnLst>
              <a:cxn ang="0">
                <a:pos x="T0" y="T1"/>
              </a:cxn>
              <a:cxn ang="0">
                <a:pos x="T2" y="T3"/>
              </a:cxn>
              <a:cxn ang="0">
                <a:pos x="T4" y="T5"/>
              </a:cxn>
              <a:cxn ang="0">
                <a:pos x="T6" y="T7"/>
              </a:cxn>
              <a:cxn ang="0">
                <a:pos x="T8" y="T9"/>
              </a:cxn>
            </a:cxnLst>
            <a:rect l="0" t="0" r="r" b="b"/>
            <a:pathLst>
              <a:path w="34" h="115">
                <a:moveTo>
                  <a:pt x="17" y="0"/>
                </a:moveTo>
                <a:cubicBezTo>
                  <a:pt x="7" y="16"/>
                  <a:pt x="0" y="36"/>
                  <a:pt x="0" y="57"/>
                </a:cubicBezTo>
                <a:cubicBezTo>
                  <a:pt x="0" y="78"/>
                  <a:pt x="7" y="98"/>
                  <a:pt x="17" y="115"/>
                </a:cubicBezTo>
                <a:cubicBezTo>
                  <a:pt x="28" y="98"/>
                  <a:pt x="34" y="78"/>
                  <a:pt x="34" y="57"/>
                </a:cubicBezTo>
                <a:cubicBezTo>
                  <a:pt x="34" y="36"/>
                  <a:pt x="28" y="16"/>
                  <a:pt x="17" y="0"/>
                </a:cubicBezTo>
              </a:path>
            </a:pathLst>
          </a:custGeom>
          <a:solidFill>
            <a:srgbClr val="B8B8B8">
              <a:alpha val="50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Text Placeholder 15">
            <a:extLst>
              <a:ext uri="{FF2B5EF4-FFF2-40B4-BE49-F238E27FC236}">
                <a16:creationId xmlns:a16="http://schemas.microsoft.com/office/drawing/2014/main" id="{1A522BCF-4648-1B29-A8ED-0C07E7BE4C71}"/>
              </a:ext>
            </a:extLst>
          </p:cNvPr>
          <p:cNvSpPr>
            <a:spLocks noGrp="1"/>
          </p:cNvSpPr>
          <p:nvPr>
            <p:ph type="body" sz="quarter" idx="13" hasCustomPrompt="1"/>
          </p:nvPr>
        </p:nvSpPr>
        <p:spPr>
          <a:xfrm>
            <a:off x="3538187" y="4367061"/>
            <a:ext cx="1408113" cy="1152727"/>
          </a:xfrm>
          <a:prstGeom prst="rect">
            <a:avLst/>
          </a:prstGeom>
        </p:spPr>
        <p:txBody>
          <a:bodyPr anchor="ctr"/>
          <a:lstStyle>
            <a:lvl1pPr algn="ctr">
              <a:lnSpc>
                <a:spcPct val="100000"/>
              </a:lnSpc>
              <a:spcBef>
                <a:spcPts val="0"/>
              </a:spcBef>
              <a:defRPr sz="1600">
                <a:solidFill>
                  <a:schemeClr val="bg1"/>
                </a:solidFill>
              </a:defRPr>
            </a:lvl1pPr>
          </a:lstStyle>
          <a:p>
            <a:pPr lvl="0"/>
            <a:r>
              <a:rPr lang="en-US" dirty="0"/>
              <a:t>Click to add text (Segoe UI – 16)</a:t>
            </a:r>
          </a:p>
        </p:txBody>
      </p:sp>
      <p:sp>
        <p:nvSpPr>
          <p:cNvPr id="6" name="Content Placeholder 5"/>
          <p:cNvSpPr>
            <a:spLocks noGrp="1"/>
          </p:cNvSpPr>
          <p:nvPr>
            <p:ph sz="quarter" idx="10" hasCustomPrompt="1"/>
          </p:nvPr>
        </p:nvSpPr>
        <p:spPr>
          <a:xfrm>
            <a:off x="6561762" y="1804898"/>
            <a:ext cx="4792038"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dirty="0"/>
              <a:t>Content should be written in Segoe UI. Font size should be 24 or 28 depending on amount of text. Font should not be smaller than 18 point.  </a:t>
            </a:r>
          </a:p>
        </p:txBody>
      </p:sp>
    </p:spTree>
    <p:extLst>
      <p:ext uri="{BB962C8B-B14F-4D97-AF65-F5344CB8AC3E}">
        <p14:creationId xmlns:p14="http://schemas.microsoft.com/office/powerpoint/2010/main" val="355121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Header w/1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4792038"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dirty="0"/>
              <a:t>Content should be written in Segoe UI. Font size should be 24 or 28 depending on amount of text. Font should not be smaller than 18 point.  </a:t>
            </a:r>
          </a:p>
        </p:txBody>
      </p:sp>
      <p:sp>
        <p:nvSpPr>
          <p:cNvPr id="2" name="Freeform 48">
            <a:extLst>
              <a:ext uri="{FF2B5EF4-FFF2-40B4-BE49-F238E27FC236}">
                <a16:creationId xmlns:a16="http://schemas.microsoft.com/office/drawing/2014/main" id="{C183018F-D372-18DD-D29F-C6B85F83D361}"/>
              </a:ext>
              <a:ext uri="{C183D7F6-B498-43B3-948B-1728B52AA6E4}">
                <adec:decorative xmlns:adec="http://schemas.microsoft.com/office/drawing/2017/decorative" val="1"/>
              </a:ext>
            </a:extLst>
          </p:cNvPr>
          <p:cNvSpPr>
            <a:spLocks/>
          </p:cNvSpPr>
          <p:nvPr userDrawn="1"/>
        </p:nvSpPr>
        <p:spPr bwMode="auto">
          <a:xfrm>
            <a:off x="6433372" y="2020656"/>
            <a:ext cx="4920428" cy="847619"/>
          </a:xfrm>
          <a:custGeom>
            <a:avLst/>
            <a:gdLst>
              <a:gd name="T0" fmla="*/ 581 w 581"/>
              <a:gd name="T1" fmla="*/ 100 h 100"/>
              <a:gd name="T2" fmla="*/ 49 w 581"/>
              <a:gd name="T3" fmla="*/ 100 h 100"/>
              <a:gd name="T4" fmla="*/ 0 w 581"/>
              <a:gd name="T5" fmla="*/ 50 h 100"/>
              <a:gd name="T6" fmla="*/ 49 w 581"/>
              <a:gd name="T7" fmla="*/ 0 h 100"/>
              <a:gd name="T8" fmla="*/ 581 w 581"/>
              <a:gd name="T9" fmla="*/ 0 h 100"/>
              <a:gd name="T10" fmla="*/ 581 w 581"/>
              <a:gd name="T11" fmla="*/ 100 h 100"/>
            </a:gdLst>
            <a:ahLst/>
            <a:cxnLst>
              <a:cxn ang="0">
                <a:pos x="T0" y="T1"/>
              </a:cxn>
              <a:cxn ang="0">
                <a:pos x="T2" y="T3"/>
              </a:cxn>
              <a:cxn ang="0">
                <a:pos x="T4" y="T5"/>
              </a:cxn>
              <a:cxn ang="0">
                <a:pos x="T6" y="T7"/>
              </a:cxn>
              <a:cxn ang="0">
                <a:pos x="T8" y="T9"/>
              </a:cxn>
              <a:cxn ang="0">
                <a:pos x="T10" y="T11"/>
              </a:cxn>
            </a:cxnLst>
            <a:rect l="0" t="0" r="r" b="b"/>
            <a:pathLst>
              <a:path w="581" h="100">
                <a:moveTo>
                  <a:pt x="581" y="100"/>
                </a:moveTo>
                <a:cubicBezTo>
                  <a:pt x="49" y="100"/>
                  <a:pt x="49" y="100"/>
                  <a:pt x="49" y="100"/>
                </a:cubicBezTo>
                <a:cubicBezTo>
                  <a:pt x="22" y="100"/>
                  <a:pt x="0" y="77"/>
                  <a:pt x="0" y="50"/>
                </a:cubicBezTo>
                <a:cubicBezTo>
                  <a:pt x="0" y="23"/>
                  <a:pt x="22" y="0"/>
                  <a:pt x="49" y="0"/>
                </a:cubicBezTo>
                <a:cubicBezTo>
                  <a:pt x="581" y="0"/>
                  <a:pt x="581" y="0"/>
                  <a:pt x="581" y="0"/>
                </a:cubicBezTo>
                <a:lnTo>
                  <a:pt x="581" y="100"/>
                </a:lnTo>
                <a:close/>
              </a:path>
            </a:pathLst>
          </a:custGeom>
          <a:solidFill>
            <a:srgbClr val="ED1D2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 name="Freeform 49">
            <a:extLst>
              <a:ext uri="{FF2B5EF4-FFF2-40B4-BE49-F238E27FC236}">
                <a16:creationId xmlns:a16="http://schemas.microsoft.com/office/drawing/2014/main" id="{402F1BCD-8063-5578-8D3B-C78929DB999C}"/>
              </a:ext>
              <a:ext uri="{C183D7F6-B498-43B3-948B-1728B52AA6E4}">
                <adec:decorative xmlns:adec="http://schemas.microsoft.com/office/drawing/2017/decorative" val="1"/>
              </a:ext>
            </a:extLst>
          </p:cNvPr>
          <p:cNvSpPr>
            <a:spLocks/>
          </p:cNvSpPr>
          <p:nvPr userDrawn="1"/>
        </p:nvSpPr>
        <p:spPr bwMode="auto">
          <a:xfrm>
            <a:off x="7073323" y="3046275"/>
            <a:ext cx="4280475" cy="839142"/>
          </a:xfrm>
          <a:custGeom>
            <a:avLst/>
            <a:gdLst>
              <a:gd name="T0" fmla="*/ 505 w 505"/>
              <a:gd name="T1" fmla="*/ 99 h 99"/>
              <a:gd name="T2" fmla="*/ 50 w 505"/>
              <a:gd name="T3" fmla="*/ 99 h 99"/>
              <a:gd name="T4" fmla="*/ 0 w 505"/>
              <a:gd name="T5" fmla="*/ 49 h 99"/>
              <a:gd name="T6" fmla="*/ 50 w 505"/>
              <a:gd name="T7" fmla="*/ 0 h 99"/>
              <a:gd name="T8" fmla="*/ 505 w 505"/>
              <a:gd name="T9" fmla="*/ 0 h 99"/>
              <a:gd name="T10" fmla="*/ 505 w 505"/>
              <a:gd name="T11" fmla="*/ 99 h 99"/>
            </a:gdLst>
            <a:ahLst/>
            <a:cxnLst>
              <a:cxn ang="0">
                <a:pos x="T0" y="T1"/>
              </a:cxn>
              <a:cxn ang="0">
                <a:pos x="T2" y="T3"/>
              </a:cxn>
              <a:cxn ang="0">
                <a:pos x="T4" y="T5"/>
              </a:cxn>
              <a:cxn ang="0">
                <a:pos x="T6" y="T7"/>
              </a:cxn>
              <a:cxn ang="0">
                <a:pos x="T8" y="T9"/>
              </a:cxn>
              <a:cxn ang="0">
                <a:pos x="T10" y="T11"/>
              </a:cxn>
            </a:cxnLst>
            <a:rect l="0" t="0" r="r" b="b"/>
            <a:pathLst>
              <a:path w="505" h="99">
                <a:moveTo>
                  <a:pt x="505" y="99"/>
                </a:moveTo>
                <a:cubicBezTo>
                  <a:pt x="50" y="99"/>
                  <a:pt x="50" y="99"/>
                  <a:pt x="50" y="99"/>
                </a:cubicBezTo>
                <a:cubicBezTo>
                  <a:pt x="22" y="99"/>
                  <a:pt x="0" y="77"/>
                  <a:pt x="0" y="49"/>
                </a:cubicBezTo>
                <a:cubicBezTo>
                  <a:pt x="0" y="22"/>
                  <a:pt x="22" y="0"/>
                  <a:pt x="50" y="0"/>
                </a:cubicBezTo>
                <a:cubicBezTo>
                  <a:pt x="505" y="0"/>
                  <a:pt x="505" y="0"/>
                  <a:pt x="505" y="0"/>
                </a:cubicBezTo>
                <a:lnTo>
                  <a:pt x="505" y="99"/>
                </a:lnTo>
                <a:close/>
              </a:path>
            </a:pathLst>
          </a:custGeom>
          <a:solidFill>
            <a:srgbClr val="9B1D0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 name="Freeform 50">
            <a:extLst>
              <a:ext uri="{FF2B5EF4-FFF2-40B4-BE49-F238E27FC236}">
                <a16:creationId xmlns:a16="http://schemas.microsoft.com/office/drawing/2014/main" id="{EC5A4967-1FA7-6F85-21BC-22A88EA75B35}"/>
              </a:ext>
              <a:ext uri="{C183D7F6-B498-43B3-948B-1728B52AA6E4}">
                <adec:decorative xmlns:adec="http://schemas.microsoft.com/office/drawing/2017/decorative" val="1"/>
              </a:ext>
            </a:extLst>
          </p:cNvPr>
          <p:cNvSpPr>
            <a:spLocks/>
          </p:cNvSpPr>
          <p:nvPr userDrawn="1"/>
        </p:nvSpPr>
        <p:spPr bwMode="auto">
          <a:xfrm>
            <a:off x="7725989" y="4063417"/>
            <a:ext cx="3627808" cy="839142"/>
          </a:xfrm>
          <a:custGeom>
            <a:avLst/>
            <a:gdLst>
              <a:gd name="T0" fmla="*/ 428 w 428"/>
              <a:gd name="T1" fmla="*/ 99 h 99"/>
              <a:gd name="T2" fmla="*/ 49 w 428"/>
              <a:gd name="T3" fmla="*/ 99 h 99"/>
              <a:gd name="T4" fmla="*/ 0 w 428"/>
              <a:gd name="T5" fmla="*/ 50 h 99"/>
              <a:gd name="T6" fmla="*/ 49 w 428"/>
              <a:gd name="T7" fmla="*/ 0 h 99"/>
              <a:gd name="T8" fmla="*/ 428 w 428"/>
              <a:gd name="T9" fmla="*/ 0 h 99"/>
              <a:gd name="T10" fmla="*/ 428 w 428"/>
              <a:gd name="T11" fmla="*/ 99 h 99"/>
            </a:gdLst>
            <a:ahLst/>
            <a:cxnLst>
              <a:cxn ang="0">
                <a:pos x="T0" y="T1"/>
              </a:cxn>
              <a:cxn ang="0">
                <a:pos x="T2" y="T3"/>
              </a:cxn>
              <a:cxn ang="0">
                <a:pos x="T4" y="T5"/>
              </a:cxn>
              <a:cxn ang="0">
                <a:pos x="T6" y="T7"/>
              </a:cxn>
              <a:cxn ang="0">
                <a:pos x="T8" y="T9"/>
              </a:cxn>
              <a:cxn ang="0">
                <a:pos x="T10" y="T11"/>
              </a:cxn>
            </a:cxnLst>
            <a:rect l="0" t="0" r="r" b="b"/>
            <a:pathLst>
              <a:path w="428" h="99">
                <a:moveTo>
                  <a:pt x="428" y="99"/>
                </a:moveTo>
                <a:cubicBezTo>
                  <a:pt x="49" y="99"/>
                  <a:pt x="49" y="99"/>
                  <a:pt x="49" y="99"/>
                </a:cubicBezTo>
                <a:cubicBezTo>
                  <a:pt x="22" y="99"/>
                  <a:pt x="0" y="77"/>
                  <a:pt x="0" y="50"/>
                </a:cubicBezTo>
                <a:cubicBezTo>
                  <a:pt x="0" y="22"/>
                  <a:pt x="22" y="0"/>
                  <a:pt x="49" y="0"/>
                </a:cubicBezTo>
                <a:cubicBezTo>
                  <a:pt x="428" y="0"/>
                  <a:pt x="428" y="0"/>
                  <a:pt x="428" y="0"/>
                </a:cubicBezTo>
                <a:lnTo>
                  <a:pt x="428" y="99"/>
                </a:lnTo>
                <a:close/>
              </a:path>
            </a:pathLst>
          </a:custGeom>
          <a:solidFill>
            <a:srgbClr val="ECA6AA"/>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51">
            <a:extLst>
              <a:ext uri="{FF2B5EF4-FFF2-40B4-BE49-F238E27FC236}">
                <a16:creationId xmlns:a16="http://schemas.microsoft.com/office/drawing/2014/main" id="{3CB6C73D-B709-D3A1-00AA-119BDA8A7038}"/>
              </a:ext>
              <a:ext uri="{C183D7F6-B498-43B3-948B-1728B52AA6E4}">
                <adec:decorative xmlns:adec="http://schemas.microsoft.com/office/drawing/2017/decorative" val="1"/>
              </a:ext>
            </a:extLst>
          </p:cNvPr>
          <p:cNvSpPr>
            <a:spLocks/>
          </p:cNvSpPr>
          <p:nvPr userDrawn="1"/>
        </p:nvSpPr>
        <p:spPr bwMode="auto">
          <a:xfrm>
            <a:off x="8370179" y="5089036"/>
            <a:ext cx="2983618" cy="839142"/>
          </a:xfrm>
          <a:custGeom>
            <a:avLst/>
            <a:gdLst>
              <a:gd name="T0" fmla="*/ 352 w 352"/>
              <a:gd name="T1" fmla="*/ 99 h 99"/>
              <a:gd name="T2" fmla="*/ 50 w 352"/>
              <a:gd name="T3" fmla="*/ 99 h 99"/>
              <a:gd name="T4" fmla="*/ 0 w 352"/>
              <a:gd name="T5" fmla="*/ 49 h 99"/>
              <a:gd name="T6" fmla="*/ 50 w 352"/>
              <a:gd name="T7" fmla="*/ 0 h 99"/>
              <a:gd name="T8" fmla="*/ 352 w 352"/>
              <a:gd name="T9" fmla="*/ 0 h 99"/>
              <a:gd name="T10" fmla="*/ 352 w 352"/>
              <a:gd name="T11" fmla="*/ 99 h 99"/>
            </a:gdLst>
            <a:ahLst/>
            <a:cxnLst>
              <a:cxn ang="0">
                <a:pos x="T0" y="T1"/>
              </a:cxn>
              <a:cxn ang="0">
                <a:pos x="T2" y="T3"/>
              </a:cxn>
              <a:cxn ang="0">
                <a:pos x="T4" y="T5"/>
              </a:cxn>
              <a:cxn ang="0">
                <a:pos x="T6" y="T7"/>
              </a:cxn>
              <a:cxn ang="0">
                <a:pos x="T8" y="T9"/>
              </a:cxn>
              <a:cxn ang="0">
                <a:pos x="T10" y="T11"/>
              </a:cxn>
            </a:cxnLst>
            <a:rect l="0" t="0" r="r" b="b"/>
            <a:pathLst>
              <a:path w="352" h="99">
                <a:moveTo>
                  <a:pt x="352" y="99"/>
                </a:moveTo>
                <a:cubicBezTo>
                  <a:pt x="50" y="99"/>
                  <a:pt x="50" y="99"/>
                  <a:pt x="50" y="99"/>
                </a:cubicBezTo>
                <a:cubicBezTo>
                  <a:pt x="22" y="99"/>
                  <a:pt x="0" y="77"/>
                  <a:pt x="0" y="49"/>
                </a:cubicBezTo>
                <a:cubicBezTo>
                  <a:pt x="0" y="22"/>
                  <a:pt x="22" y="0"/>
                  <a:pt x="50" y="0"/>
                </a:cubicBezTo>
                <a:cubicBezTo>
                  <a:pt x="352" y="0"/>
                  <a:pt x="352" y="0"/>
                  <a:pt x="352" y="0"/>
                </a:cubicBezTo>
                <a:lnTo>
                  <a:pt x="352" y="99"/>
                </a:lnTo>
                <a:close/>
              </a:path>
            </a:pathLst>
          </a:custGeom>
          <a:solidFill>
            <a:srgbClr val="B8B8B8"/>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12">
            <a:extLst>
              <a:ext uri="{FF2B5EF4-FFF2-40B4-BE49-F238E27FC236}">
                <a16:creationId xmlns:a16="http://schemas.microsoft.com/office/drawing/2014/main" id="{3503DBC0-6B87-6575-3833-36E8370E3EEF}"/>
              </a:ext>
              <a:ext uri="{C183D7F6-B498-43B3-948B-1728B52AA6E4}">
                <adec:decorative xmlns:adec="http://schemas.microsoft.com/office/drawing/2017/decorative" val="1"/>
              </a:ext>
            </a:extLst>
          </p:cNvPr>
          <p:cNvSpPr>
            <a:spLocks noChangeArrowheads="1"/>
          </p:cNvSpPr>
          <p:nvPr userDrawn="1"/>
        </p:nvSpPr>
        <p:spPr bwMode="auto">
          <a:xfrm>
            <a:off x="6602896" y="2215608"/>
            <a:ext cx="453477" cy="45771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Oval 113">
            <a:extLst>
              <a:ext uri="{FF2B5EF4-FFF2-40B4-BE49-F238E27FC236}">
                <a16:creationId xmlns:a16="http://schemas.microsoft.com/office/drawing/2014/main" id="{58DDEED1-575C-9074-ABA8-5814B73F20CA}"/>
              </a:ext>
              <a:ext uri="{C183D7F6-B498-43B3-948B-1728B52AA6E4}">
                <adec:decorative xmlns:adec="http://schemas.microsoft.com/office/drawing/2017/decorative" val="1"/>
              </a:ext>
            </a:extLst>
          </p:cNvPr>
          <p:cNvSpPr>
            <a:spLocks noChangeArrowheads="1"/>
          </p:cNvSpPr>
          <p:nvPr userDrawn="1"/>
        </p:nvSpPr>
        <p:spPr bwMode="auto">
          <a:xfrm>
            <a:off x="7242847" y="3241227"/>
            <a:ext cx="457714" cy="45771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Oval 114">
            <a:extLst>
              <a:ext uri="{FF2B5EF4-FFF2-40B4-BE49-F238E27FC236}">
                <a16:creationId xmlns:a16="http://schemas.microsoft.com/office/drawing/2014/main" id="{A4630613-17EA-2907-E524-F1A24163D7FC}"/>
              </a:ext>
              <a:ext uri="{C183D7F6-B498-43B3-948B-1728B52AA6E4}">
                <adec:decorative xmlns:adec="http://schemas.microsoft.com/office/drawing/2017/decorative" val="1"/>
              </a:ext>
            </a:extLst>
          </p:cNvPr>
          <p:cNvSpPr>
            <a:spLocks noChangeArrowheads="1"/>
          </p:cNvSpPr>
          <p:nvPr userDrawn="1"/>
        </p:nvSpPr>
        <p:spPr bwMode="auto">
          <a:xfrm>
            <a:off x="7895513" y="4266845"/>
            <a:ext cx="457714" cy="45771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Oval 115">
            <a:extLst>
              <a:ext uri="{FF2B5EF4-FFF2-40B4-BE49-F238E27FC236}">
                <a16:creationId xmlns:a16="http://schemas.microsoft.com/office/drawing/2014/main" id="{92A2A444-51F0-793C-93BA-39F257590679}"/>
              </a:ext>
              <a:ext uri="{C183D7F6-B498-43B3-948B-1728B52AA6E4}">
                <adec:decorative xmlns:adec="http://schemas.microsoft.com/office/drawing/2017/decorative" val="1"/>
              </a:ext>
            </a:extLst>
          </p:cNvPr>
          <p:cNvSpPr>
            <a:spLocks noChangeArrowheads="1"/>
          </p:cNvSpPr>
          <p:nvPr userDrawn="1"/>
        </p:nvSpPr>
        <p:spPr bwMode="auto">
          <a:xfrm>
            <a:off x="8539703" y="5283988"/>
            <a:ext cx="457714" cy="457714"/>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Text Placeholder 15">
            <a:extLst>
              <a:ext uri="{FF2B5EF4-FFF2-40B4-BE49-F238E27FC236}">
                <a16:creationId xmlns:a16="http://schemas.microsoft.com/office/drawing/2014/main" id="{D8D9E530-36A7-3A84-9C07-6DBAFEC32A7D}"/>
              </a:ext>
            </a:extLst>
          </p:cNvPr>
          <p:cNvSpPr>
            <a:spLocks noGrp="1"/>
          </p:cNvSpPr>
          <p:nvPr>
            <p:ph type="body" sz="quarter" idx="11" hasCustomPrompt="1"/>
          </p:nvPr>
        </p:nvSpPr>
        <p:spPr>
          <a:xfrm>
            <a:off x="7242847" y="2137025"/>
            <a:ext cx="3955984" cy="626723"/>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a:t>
            </a:r>
          </a:p>
          <a:p>
            <a:pPr lvl="0"/>
            <a:r>
              <a:rPr lang="en-US" dirty="0"/>
              <a:t>(Segoe UI – 16)</a:t>
            </a:r>
          </a:p>
        </p:txBody>
      </p:sp>
      <p:sp>
        <p:nvSpPr>
          <p:cNvPr id="24" name="Text Placeholder 15">
            <a:extLst>
              <a:ext uri="{FF2B5EF4-FFF2-40B4-BE49-F238E27FC236}">
                <a16:creationId xmlns:a16="http://schemas.microsoft.com/office/drawing/2014/main" id="{0B23C4AE-4FDF-83A0-74E5-7790C4500F64}"/>
              </a:ext>
            </a:extLst>
          </p:cNvPr>
          <p:cNvSpPr>
            <a:spLocks noGrp="1"/>
          </p:cNvSpPr>
          <p:nvPr>
            <p:ph type="body" sz="quarter" idx="12" hasCustomPrompt="1"/>
          </p:nvPr>
        </p:nvSpPr>
        <p:spPr>
          <a:xfrm>
            <a:off x="7895513" y="3152484"/>
            <a:ext cx="3303318" cy="626723"/>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a:t>
            </a:r>
          </a:p>
          <a:p>
            <a:pPr lvl="0"/>
            <a:r>
              <a:rPr lang="en-US" dirty="0"/>
              <a:t>(Segoe UI – 16)</a:t>
            </a:r>
          </a:p>
        </p:txBody>
      </p:sp>
      <p:sp>
        <p:nvSpPr>
          <p:cNvPr id="25" name="Text Placeholder 15">
            <a:extLst>
              <a:ext uri="{FF2B5EF4-FFF2-40B4-BE49-F238E27FC236}">
                <a16:creationId xmlns:a16="http://schemas.microsoft.com/office/drawing/2014/main" id="{B13BCB8D-DC0C-893B-7103-40F39C8075FF}"/>
              </a:ext>
            </a:extLst>
          </p:cNvPr>
          <p:cNvSpPr>
            <a:spLocks noGrp="1"/>
          </p:cNvSpPr>
          <p:nvPr>
            <p:ph type="body" sz="quarter" idx="13" hasCustomPrompt="1"/>
          </p:nvPr>
        </p:nvSpPr>
        <p:spPr>
          <a:xfrm>
            <a:off x="8522751" y="4182340"/>
            <a:ext cx="2676080" cy="626723"/>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a:t>
            </a:r>
          </a:p>
          <a:p>
            <a:pPr lvl="0"/>
            <a:r>
              <a:rPr lang="en-US" dirty="0"/>
              <a:t>(Segoe UI – 16)</a:t>
            </a:r>
          </a:p>
        </p:txBody>
      </p:sp>
      <p:sp>
        <p:nvSpPr>
          <p:cNvPr id="26" name="Text Placeholder 15">
            <a:extLst>
              <a:ext uri="{FF2B5EF4-FFF2-40B4-BE49-F238E27FC236}">
                <a16:creationId xmlns:a16="http://schemas.microsoft.com/office/drawing/2014/main" id="{7C37E99F-5429-3EDC-4849-73DC807B49CF}"/>
              </a:ext>
            </a:extLst>
          </p:cNvPr>
          <p:cNvSpPr>
            <a:spLocks noGrp="1"/>
          </p:cNvSpPr>
          <p:nvPr>
            <p:ph type="body" sz="quarter" idx="14" hasCustomPrompt="1"/>
          </p:nvPr>
        </p:nvSpPr>
        <p:spPr>
          <a:xfrm>
            <a:off x="9166941" y="5195245"/>
            <a:ext cx="2031890" cy="626723"/>
          </a:xfrm>
          <a:prstGeom prst="rect">
            <a:avLst/>
          </a:prstGeom>
        </p:spPr>
        <p:txBody>
          <a:bodyPr/>
          <a:lstStyle>
            <a:lvl1pPr algn="ctr">
              <a:lnSpc>
                <a:spcPct val="100000"/>
              </a:lnSpc>
              <a:spcBef>
                <a:spcPts val="0"/>
              </a:spcBef>
              <a:defRPr sz="1600">
                <a:solidFill>
                  <a:schemeClr val="bg1"/>
                </a:solidFill>
              </a:defRPr>
            </a:lvl1pPr>
          </a:lstStyle>
          <a:p>
            <a:pPr lvl="0"/>
            <a:r>
              <a:rPr lang="en-US" dirty="0"/>
              <a:t>Click to add text </a:t>
            </a:r>
          </a:p>
          <a:p>
            <a:pPr lvl="0"/>
            <a:r>
              <a:rPr lang="en-US" dirty="0"/>
              <a:t>(Segoe UI – 16)</a:t>
            </a:r>
          </a:p>
        </p:txBody>
      </p:sp>
    </p:spTree>
    <p:extLst>
      <p:ext uri="{BB962C8B-B14F-4D97-AF65-F5344CB8AC3E}">
        <p14:creationId xmlns:p14="http://schemas.microsoft.com/office/powerpoint/2010/main" val="897668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Header w/1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A4C05CB-ABCC-BB87-2C4A-C58BB69CAAB5}"/>
              </a:ext>
            </a:extLst>
          </p:cNvPr>
          <p:cNvSpPr>
            <a:spLocks noGrp="1"/>
          </p:cNvSpPr>
          <p:nvPr>
            <p:ph type="title" hasCustomPrompt="1"/>
          </p:nvPr>
        </p:nvSpPr>
        <p:spPr>
          <a:xfrm>
            <a:off x="838200" y="735274"/>
            <a:ext cx="10515600" cy="648651"/>
          </a:xfrm>
          <a:prstGeom prst="rect">
            <a:avLst/>
          </a:prstGeom>
        </p:spPr>
        <p:txBody>
          <a:bodyPr anchor="b" anchorCtr="0">
            <a:spAutoFit/>
          </a:bodyPr>
          <a:lstStyle>
            <a:lvl1pPr>
              <a:defRPr sz="4000" baseline="0">
                <a:solidFill>
                  <a:schemeClr val="tx1"/>
                </a:solidFill>
                <a:latin typeface="Segoe UI" panose="020B0502040204020203" pitchFamily="34" charset="0"/>
                <a:cs typeface="Segoe UI" panose="020B0502040204020203" pitchFamily="34" charset="0"/>
              </a:defRPr>
            </a:lvl1pPr>
          </a:lstStyle>
          <a:p>
            <a:r>
              <a:rPr lang="en-US" dirty="0"/>
              <a:t>Page Title (Segoe UI – 40)</a:t>
            </a:r>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7411015" y="1703299"/>
            <a:ext cx="3942784" cy="1064094"/>
          </a:xfrm>
          <a:prstGeom prst="rect">
            <a:avLst/>
          </a:prstGeom>
          <a:ln w="31750" cmpd="sng">
            <a:solidFill>
              <a:srgbClr val="ED1D27"/>
            </a:solidFill>
          </a:ln>
        </p:spPr>
        <p:txBody>
          <a:bodyPr/>
          <a:lstStyle>
            <a:lvl1pPr>
              <a:defRPr sz="2000">
                <a:latin typeface="Segoe UI" panose="020B0502040204020203" pitchFamily="34" charset="0"/>
                <a:cs typeface="Segoe UI" panose="020B0502040204020203" pitchFamily="34" charset="0"/>
              </a:defRPr>
            </a:lvl1pPr>
          </a:lstStyle>
          <a:p>
            <a:pPr lvl="0"/>
            <a:r>
              <a:rPr lang="en-US" dirty="0"/>
              <a:t>Content should be written in Segoe UI. Font size.</a:t>
            </a:r>
          </a:p>
        </p:txBody>
      </p:sp>
      <p:grpSp>
        <p:nvGrpSpPr>
          <p:cNvPr id="37" name="Group 36">
            <a:extLst>
              <a:ext uri="{FF2B5EF4-FFF2-40B4-BE49-F238E27FC236}">
                <a16:creationId xmlns:a16="http://schemas.microsoft.com/office/drawing/2014/main" id="{578C5F10-B6FC-7A6F-DCBE-15AF5AD8AC9A}"/>
              </a:ext>
              <a:ext uri="{C183D7F6-B498-43B3-948B-1728B52AA6E4}">
                <adec:decorative xmlns:adec="http://schemas.microsoft.com/office/drawing/2017/decorative" val="1"/>
              </a:ext>
            </a:extLst>
          </p:cNvPr>
          <p:cNvGrpSpPr/>
          <p:nvPr userDrawn="1"/>
        </p:nvGrpSpPr>
        <p:grpSpPr>
          <a:xfrm>
            <a:off x="4911002" y="1593313"/>
            <a:ext cx="2385800" cy="1275679"/>
            <a:chOff x="4911002" y="1593313"/>
            <a:chExt cx="2385800" cy="1275679"/>
          </a:xfrm>
        </p:grpSpPr>
        <p:sp>
          <p:nvSpPr>
            <p:cNvPr id="2" name="Oval 1">
              <a:extLst>
                <a:ext uri="{FF2B5EF4-FFF2-40B4-BE49-F238E27FC236}">
                  <a16:creationId xmlns:a16="http://schemas.microsoft.com/office/drawing/2014/main" id="{293AA33B-1D4A-0D1D-548D-234A6E3D4572}"/>
                </a:ext>
                <a:ext uri="{C183D7F6-B498-43B3-948B-1728B52AA6E4}">
                  <adec:decorative xmlns:adec="http://schemas.microsoft.com/office/drawing/2017/decorative" val="1"/>
                </a:ext>
              </a:extLst>
            </p:cNvPr>
            <p:cNvSpPr/>
            <p:nvPr userDrawn="1"/>
          </p:nvSpPr>
          <p:spPr>
            <a:xfrm>
              <a:off x="4911002" y="1593313"/>
              <a:ext cx="1275679" cy="1275679"/>
            </a:xfrm>
            <a:prstGeom prst="ellipse">
              <a:avLst/>
            </a:prstGeom>
            <a:solidFill>
              <a:srgbClr val="ED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87140F7-69E3-BF44-9549-563872447798}"/>
                </a:ext>
                <a:ext uri="{C183D7F6-B498-43B3-948B-1728B52AA6E4}">
                  <adec:decorative xmlns:adec="http://schemas.microsoft.com/office/drawing/2017/decorative" val="1"/>
                </a:ext>
              </a:extLst>
            </p:cNvPr>
            <p:cNvSpPr/>
            <p:nvPr userDrawn="1"/>
          </p:nvSpPr>
          <p:spPr>
            <a:xfrm>
              <a:off x="6016655" y="1918923"/>
              <a:ext cx="910673" cy="624459"/>
            </a:xfrm>
            <a:prstGeom prst="rect">
              <a:avLst/>
            </a:prstGeom>
            <a:solidFill>
              <a:srgbClr val="ED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21">
              <a:extLst>
                <a:ext uri="{FF2B5EF4-FFF2-40B4-BE49-F238E27FC236}">
                  <a16:creationId xmlns:a16="http://schemas.microsoft.com/office/drawing/2014/main" id="{D4EC83D3-F78E-789A-D2A9-8ED2611E1BFB}"/>
                </a:ext>
                <a:ext uri="{C183D7F6-B498-43B3-948B-1728B52AA6E4}">
                  <adec:decorative xmlns:adec="http://schemas.microsoft.com/office/drawing/2017/decorative" val="1"/>
                </a:ext>
              </a:extLst>
            </p:cNvPr>
            <p:cNvSpPr/>
            <p:nvPr userDrawn="1"/>
          </p:nvSpPr>
          <p:spPr>
            <a:xfrm rot="5400000">
              <a:off x="6628106" y="2046416"/>
              <a:ext cx="967917" cy="369474"/>
            </a:xfrm>
            <a:prstGeom prst="triangle">
              <a:avLst/>
            </a:prstGeom>
            <a:solidFill>
              <a:srgbClr val="ED1D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a:extLst>
              <a:ext uri="{FF2B5EF4-FFF2-40B4-BE49-F238E27FC236}">
                <a16:creationId xmlns:a16="http://schemas.microsoft.com/office/drawing/2014/main" id="{FFE23F27-8448-CE9D-3A89-BD49151B4D8C}"/>
              </a:ext>
              <a:ext uri="{C183D7F6-B498-43B3-948B-1728B52AA6E4}">
                <adec:decorative xmlns:adec="http://schemas.microsoft.com/office/drawing/2017/decorative" val="1"/>
              </a:ext>
            </a:extLst>
          </p:cNvPr>
          <p:cNvSpPr/>
          <p:nvPr userDrawn="1"/>
        </p:nvSpPr>
        <p:spPr>
          <a:xfrm>
            <a:off x="5047921" y="1730231"/>
            <a:ext cx="1001842" cy="1001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1D250456-35C3-C803-22C1-6ED0E55D6568}"/>
              </a:ext>
              <a:ext uri="{C183D7F6-B498-43B3-948B-1728B52AA6E4}">
                <adec:decorative xmlns:adec="http://schemas.microsoft.com/office/drawing/2017/decorative" val="1"/>
              </a:ext>
            </a:extLst>
          </p:cNvPr>
          <p:cNvGrpSpPr/>
          <p:nvPr userDrawn="1"/>
        </p:nvGrpSpPr>
        <p:grpSpPr>
          <a:xfrm>
            <a:off x="4899633" y="2804950"/>
            <a:ext cx="2385798" cy="1275679"/>
            <a:chOff x="4899633" y="2804950"/>
            <a:chExt cx="2385798" cy="1275679"/>
          </a:xfrm>
        </p:grpSpPr>
        <p:sp>
          <p:nvSpPr>
            <p:cNvPr id="8" name="Oval 7">
              <a:extLst>
                <a:ext uri="{FF2B5EF4-FFF2-40B4-BE49-F238E27FC236}">
                  <a16:creationId xmlns:a16="http://schemas.microsoft.com/office/drawing/2014/main" id="{40E9B8A7-4BF7-2CB4-A9C0-18F4DF03EE2F}"/>
                </a:ext>
                <a:ext uri="{C183D7F6-B498-43B3-948B-1728B52AA6E4}">
                  <adec:decorative xmlns:adec="http://schemas.microsoft.com/office/drawing/2017/decorative" val="1"/>
                </a:ext>
              </a:extLst>
            </p:cNvPr>
            <p:cNvSpPr/>
            <p:nvPr userDrawn="1"/>
          </p:nvSpPr>
          <p:spPr>
            <a:xfrm flipH="1">
              <a:off x="6009752" y="2804950"/>
              <a:ext cx="1275679" cy="1275679"/>
            </a:xfrm>
            <a:prstGeom prst="ellipse">
              <a:avLst/>
            </a:prstGeom>
            <a:solidFill>
              <a:srgbClr val="9B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A52A83E-1827-F1DE-2927-33E62BC292B1}"/>
                </a:ext>
                <a:ext uri="{C183D7F6-B498-43B3-948B-1728B52AA6E4}">
                  <adec:decorative xmlns:adec="http://schemas.microsoft.com/office/drawing/2017/decorative" val="1"/>
                </a:ext>
              </a:extLst>
            </p:cNvPr>
            <p:cNvSpPr/>
            <p:nvPr userDrawn="1"/>
          </p:nvSpPr>
          <p:spPr>
            <a:xfrm flipH="1">
              <a:off x="5269105" y="3130560"/>
              <a:ext cx="910673" cy="624459"/>
            </a:xfrm>
            <a:prstGeom prst="rect">
              <a:avLst/>
            </a:prstGeom>
            <a:solidFill>
              <a:srgbClr val="9B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Isosceles Triangle 24">
              <a:extLst>
                <a:ext uri="{FF2B5EF4-FFF2-40B4-BE49-F238E27FC236}">
                  <a16:creationId xmlns:a16="http://schemas.microsoft.com/office/drawing/2014/main" id="{606B5F26-98BE-0BE3-7C0A-5E590F34D233}"/>
                </a:ext>
                <a:ext uri="{C183D7F6-B498-43B3-948B-1728B52AA6E4}">
                  <adec:decorative xmlns:adec="http://schemas.microsoft.com/office/drawing/2017/decorative" val="1"/>
                </a:ext>
              </a:extLst>
            </p:cNvPr>
            <p:cNvSpPr/>
            <p:nvPr userDrawn="1"/>
          </p:nvSpPr>
          <p:spPr>
            <a:xfrm rot="16200000" flipH="1">
              <a:off x="4600411" y="3258054"/>
              <a:ext cx="967917" cy="369474"/>
            </a:xfrm>
            <a:prstGeom prst="triangle">
              <a:avLst/>
            </a:prstGeom>
            <a:solidFill>
              <a:srgbClr val="9B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Oval 11">
            <a:extLst>
              <a:ext uri="{FF2B5EF4-FFF2-40B4-BE49-F238E27FC236}">
                <a16:creationId xmlns:a16="http://schemas.microsoft.com/office/drawing/2014/main" id="{14AEAF10-D1CC-30C1-EF29-36FDBEFF37E0}"/>
              </a:ext>
              <a:ext uri="{C183D7F6-B498-43B3-948B-1728B52AA6E4}">
                <adec:decorative xmlns:adec="http://schemas.microsoft.com/office/drawing/2017/decorative" val="1"/>
              </a:ext>
            </a:extLst>
          </p:cNvPr>
          <p:cNvSpPr/>
          <p:nvPr userDrawn="1"/>
        </p:nvSpPr>
        <p:spPr>
          <a:xfrm>
            <a:off x="6146670" y="2941868"/>
            <a:ext cx="1001842" cy="1001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897B099F-473E-2F73-E94A-903A6546AE2D}"/>
              </a:ext>
              <a:ext uri="{C183D7F6-B498-43B3-948B-1728B52AA6E4}">
                <adec:decorative xmlns:adec="http://schemas.microsoft.com/office/drawing/2017/decorative" val="1"/>
              </a:ext>
            </a:extLst>
          </p:cNvPr>
          <p:cNvGrpSpPr/>
          <p:nvPr userDrawn="1"/>
        </p:nvGrpSpPr>
        <p:grpSpPr>
          <a:xfrm>
            <a:off x="4895201" y="4006016"/>
            <a:ext cx="2385799" cy="1275679"/>
            <a:chOff x="4895201" y="4006016"/>
            <a:chExt cx="2385799" cy="1275679"/>
          </a:xfrm>
        </p:grpSpPr>
        <p:sp>
          <p:nvSpPr>
            <p:cNvPr id="13" name="Oval 12">
              <a:extLst>
                <a:ext uri="{FF2B5EF4-FFF2-40B4-BE49-F238E27FC236}">
                  <a16:creationId xmlns:a16="http://schemas.microsoft.com/office/drawing/2014/main" id="{3E13D73C-70D3-1820-5E09-FE0C183EA6EC}"/>
                </a:ext>
                <a:ext uri="{C183D7F6-B498-43B3-948B-1728B52AA6E4}">
                  <adec:decorative xmlns:adec="http://schemas.microsoft.com/office/drawing/2017/decorative" val="1"/>
                </a:ext>
              </a:extLst>
            </p:cNvPr>
            <p:cNvSpPr/>
            <p:nvPr userDrawn="1"/>
          </p:nvSpPr>
          <p:spPr>
            <a:xfrm>
              <a:off x="4895201" y="4006016"/>
              <a:ext cx="1275679" cy="1275679"/>
            </a:xfrm>
            <a:prstGeom prst="ellipse">
              <a:avLst/>
            </a:prstGeom>
            <a:solidFill>
              <a:srgbClr val="ECA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FE59C13-1805-F455-3A3E-635605573084}"/>
                </a:ext>
                <a:ext uri="{C183D7F6-B498-43B3-948B-1728B52AA6E4}">
                  <adec:decorative xmlns:adec="http://schemas.microsoft.com/office/drawing/2017/decorative" val="1"/>
                </a:ext>
              </a:extLst>
            </p:cNvPr>
            <p:cNvSpPr/>
            <p:nvPr userDrawn="1"/>
          </p:nvSpPr>
          <p:spPr>
            <a:xfrm>
              <a:off x="6000854" y="4331626"/>
              <a:ext cx="910673" cy="624459"/>
            </a:xfrm>
            <a:prstGeom prst="rect">
              <a:avLst/>
            </a:prstGeom>
            <a:solidFill>
              <a:srgbClr val="ECA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27">
              <a:extLst>
                <a:ext uri="{FF2B5EF4-FFF2-40B4-BE49-F238E27FC236}">
                  <a16:creationId xmlns:a16="http://schemas.microsoft.com/office/drawing/2014/main" id="{A82A55BC-E2E0-2C4B-11D3-9D0AC9A2F43B}"/>
                </a:ext>
                <a:ext uri="{C183D7F6-B498-43B3-948B-1728B52AA6E4}">
                  <adec:decorative xmlns:adec="http://schemas.microsoft.com/office/drawing/2017/decorative" val="1"/>
                </a:ext>
              </a:extLst>
            </p:cNvPr>
            <p:cNvSpPr/>
            <p:nvPr userDrawn="1"/>
          </p:nvSpPr>
          <p:spPr>
            <a:xfrm rot="5400000">
              <a:off x="6612304" y="4459119"/>
              <a:ext cx="967917" cy="369474"/>
            </a:xfrm>
            <a:prstGeom prst="triangle">
              <a:avLst/>
            </a:prstGeom>
            <a:solidFill>
              <a:srgbClr val="ECA6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Oval 15">
            <a:extLst>
              <a:ext uri="{FF2B5EF4-FFF2-40B4-BE49-F238E27FC236}">
                <a16:creationId xmlns:a16="http://schemas.microsoft.com/office/drawing/2014/main" id="{E61DC09A-ABD6-9297-6948-0B62FA5A9A04}"/>
              </a:ext>
              <a:ext uri="{C183D7F6-B498-43B3-948B-1728B52AA6E4}">
                <adec:decorative xmlns:adec="http://schemas.microsoft.com/office/drawing/2017/decorative" val="1"/>
              </a:ext>
            </a:extLst>
          </p:cNvPr>
          <p:cNvSpPr/>
          <p:nvPr userDrawn="1"/>
        </p:nvSpPr>
        <p:spPr>
          <a:xfrm>
            <a:off x="5032119" y="4142934"/>
            <a:ext cx="1001842" cy="1001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152A59C4-7F03-AEA8-4A2E-B49469B8AD5B}"/>
              </a:ext>
              <a:ext uri="{C183D7F6-B498-43B3-948B-1728B52AA6E4}">
                <adec:decorative xmlns:adec="http://schemas.microsoft.com/office/drawing/2017/decorative" val="1"/>
              </a:ext>
            </a:extLst>
          </p:cNvPr>
          <p:cNvGrpSpPr/>
          <p:nvPr userDrawn="1"/>
        </p:nvGrpSpPr>
        <p:grpSpPr>
          <a:xfrm>
            <a:off x="4895200" y="5177863"/>
            <a:ext cx="2385799" cy="1275679"/>
            <a:chOff x="4895200" y="5177863"/>
            <a:chExt cx="2385799" cy="1275679"/>
          </a:xfrm>
        </p:grpSpPr>
        <p:sp>
          <p:nvSpPr>
            <p:cNvPr id="17" name="Oval 16">
              <a:extLst>
                <a:ext uri="{FF2B5EF4-FFF2-40B4-BE49-F238E27FC236}">
                  <a16:creationId xmlns:a16="http://schemas.microsoft.com/office/drawing/2014/main" id="{DD4B60ED-CB49-F2BC-59FB-A59E49DD3F9F}"/>
                </a:ext>
                <a:ext uri="{C183D7F6-B498-43B3-948B-1728B52AA6E4}">
                  <adec:decorative xmlns:adec="http://schemas.microsoft.com/office/drawing/2017/decorative" val="1"/>
                </a:ext>
              </a:extLst>
            </p:cNvPr>
            <p:cNvSpPr/>
            <p:nvPr userDrawn="1"/>
          </p:nvSpPr>
          <p:spPr>
            <a:xfrm flipH="1">
              <a:off x="6005320" y="5177863"/>
              <a:ext cx="1275679" cy="1275679"/>
            </a:xfrm>
            <a:prstGeom prst="ellipse">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3009E1B-CFB3-2CA5-C772-0EEBD0081225}"/>
                </a:ext>
                <a:ext uri="{C183D7F6-B498-43B3-948B-1728B52AA6E4}">
                  <adec:decorative xmlns:adec="http://schemas.microsoft.com/office/drawing/2017/decorative" val="1"/>
                </a:ext>
              </a:extLst>
            </p:cNvPr>
            <p:cNvSpPr/>
            <p:nvPr userDrawn="1"/>
          </p:nvSpPr>
          <p:spPr>
            <a:xfrm flipH="1">
              <a:off x="5264673" y="5503473"/>
              <a:ext cx="910673" cy="624459"/>
            </a:xfrm>
            <a:prstGeom prst="rect">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Isosceles Triangle 31">
              <a:extLst>
                <a:ext uri="{FF2B5EF4-FFF2-40B4-BE49-F238E27FC236}">
                  <a16:creationId xmlns:a16="http://schemas.microsoft.com/office/drawing/2014/main" id="{6C301308-83C1-FE05-2263-DCF18D1F8517}"/>
                </a:ext>
                <a:ext uri="{C183D7F6-B498-43B3-948B-1728B52AA6E4}">
                  <adec:decorative xmlns:adec="http://schemas.microsoft.com/office/drawing/2017/decorative" val="1"/>
                </a:ext>
              </a:extLst>
            </p:cNvPr>
            <p:cNvSpPr/>
            <p:nvPr userDrawn="1"/>
          </p:nvSpPr>
          <p:spPr>
            <a:xfrm rot="16200000" flipH="1">
              <a:off x="4595978" y="5630967"/>
              <a:ext cx="967917" cy="369474"/>
            </a:xfrm>
            <a:prstGeom prst="triangle">
              <a:avLst/>
            </a:prstGeom>
            <a:solidFill>
              <a:srgbClr val="B8B8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Oval 19">
            <a:extLst>
              <a:ext uri="{FF2B5EF4-FFF2-40B4-BE49-F238E27FC236}">
                <a16:creationId xmlns:a16="http://schemas.microsoft.com/office/drawing/2014/main" id="{D287A3CC-CCC4-DF60-1A69-3729190DFBE4}"/>
              </a:ext>
              <a:ext uri="{C183D7F6-B498-43B3-948B-1728B52AA6E4}">
                <adec:decorative xmlns:adec="http://schemas.microsoft.com/office/drawing/2017/decorative" val="1"/>
              </a:ext>
            </a:extLst>
          </p:cNvPr>
          <p:cNvSpPr/>
          <p:nvPr userDrawn="1"/>
        </p:nvSpPr>
        <p:spPr>
          <a:xfrm>
            <a:off x="6142238" y="5314782"/>
            <a:ext cx="1001842" cy="10018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Content Placeholder 5">
            <a:extLst>
              <a:ext uri="{FF2B5EF4-FFF2-40B4-BE49-F238E27FC236}">
                <a16:creationId xmlns:a16="http://schemas.microsoft.com/office/drawing/2014/main" id="{BF204543-1C3A-6EDB-3612-779657EB3634}"/>
              </a:ext>
            </a:extLst>
          </p:cNvPr>
          <p:cNvSpPr>
            <a:spLocks noGrp="1"/>
          </p:cNvSpPr>
          <p:nvPr>
            <p:ph sz="quarter" idx="11" hasCustomPrompt="1"/>
          </p:nvPr>
        </p:nvSpPr>
        <p:spPr>
          <a:xfrm>
            <a:off x="838200" y="2903821"/>
            <a:ext cx="3941469" cy="1064092"/>
          </a:xfrm>
          <a:prstGeom prst="rect">
            <a:avLst/>
          </a:prstGeom>
          <a:ln w="31750">
            <a:solidFill>
              <a:srgbClr val="9B1D0F"/>
            </a:solidFill>
          </a:ln>
        </p:spPr>
        <p:txBody>
          <a:bodyPr/>
          <a:lstStyle>
            <a:lvl1pPr>
              <a:defRPr sz="2000">
                <a:latin typeface="Segoe UI" panose="020B0502040204020203" pitchFamily="34" charset="0"/>
                <a:cs typeface="Segoe UI" panose="020B0502040204020203" pitchFamily="34" charset="0"/>
              </a:defRPr>
            </a:lvl1pPr>
          </a:lstStyle>
          <a:p>
            <a:pPr lvl="0"/>
            <a:r>
              <a:rPr lang="en-US" dirty="0"/>
              <a:t>Content should be written in Segoe UI. Font size.</a:t>
            </a:r>
          </a:p>
        </p:txBody>
      </p:sp>
      <p:sp>
        <p:nvSpPr>
          <p:cNvPr id="23" name="Content Placeholder 5">
            <a:extLst>
              <a:ext uri="{FF2B5EF4-FFF2-40B4-BE49-F238E27FC236}">
                <a16:creationId xmlns:a16="http://schemas.microsoft.com/office/drawing/2014/main" id="{D04C85DF-492C-DD1A-2344-9866764D560B}"/>
              </a:ext>
            </a:extLst>
          </p:cNvPr>
          <p:cNvSpPr>
            <a:spLocks noGrp="1"/>
          </p:cNvSpPr>
          <p:nvPr>
            <p:ph sz="quarter" idx="12" hasCustomPrompt="1"/>
          </p:nvPr>
        </p:nvSpPr>
        <p:spPr>
          <a:xfrm>
            <a:off x="7411015" y="4108527"/>
            <a:ext cx="3942784" cy="1064094"/>
          </a:xfrm>
          <a:prstGeom prst="rect">
            <a:avLst/>
          </a:prstGeom>
          <a:ln w="31750">
            <a:solidFill>
              <a:srgbClr val="ECA6AA"/>
            </a:solidFill>
          </a:ln>
        </p:spPr>
        <p:txBody>
          <a:bodyPr/>
          <a:lstStyle>
            <a:lvl1pPr>
              <a:defRPr sz="2000">
                <a:latin typeface="Segoe UI" panose="020B0502040204020203" pitchFamily="34" charset="0"/>
                <a:cs typeface="Segoe UI" panose="020B0502040204020203" pitchFamily="34" charset="0"/>
              </a:defRPr>
            </a:lvl1pPr>
          </a:lstStyle>
          <a:p>
            <a:pPr lvl="0"/>
            <a:r>
              <a:rPr lang="en-US" dirty="0"/>
              <a:t>Content should be written in Segoe UI. Font size.</a:t>
            </a:r>
          </a:p>
        </p:txBody>
      </p:sp>
      <p:sp>
        <p:nvSpPr>
          <p:cNvPr id="32" name="Content Placeholder 5">
            <a:extLst>
              <a:ext uri="{FF2B5EF4-FFF2-40B4-BE49-F238E27FC236}">
                <a16:creationId xmlns:a16="http://schemas.microsoft.com/office/drawing/2014/main" id="{FFEE9610-723C-B92A-26ED-EBB6FB3523FA}"/>
              </a:ext>
            </a:extLst>
          </p:cNvPr>
          <p:cNvSpPr>
            <a:spLocks noGrp="1"/>
          </p:cNvSpPr>
          <p:nvPr>
            <p:ph sz="quarter" idx="13" hasCustomPrompt="1"/>
          </p:nvPr>
        </p:nvSpPr>
        <p:spPr>
          <a:xfrm>
            <a:off x="841918" y="5293625"/>
            <a:ext cx="3941469" cy="1064095"/>
          </a:xfrm>
          <a:prstGeom prst="rect">
            <a:avLst/>
          </a:prstGeom>
          <a:ln w="31750">
            <a:solidFill>
              <a:srgbClr val="B8B8B8"/>
            </a:solidFill>
          </a:ln>
        </p:spPr>
        <p:txBody>
          <a:bodyPr/>
          <a:lstStyle>
            <a:lvl1pPr>
              <a:defRPr sz="2000">
                <a:latin typeface="Segoe UI" panose="020B0502040204020203" pitchFamily="34" charset="0"/>
                <a:cs typeface="Segoe UI" panose="020B0502040204020203" pitchFamily="34" charset="0"/>
              </a:defRPr>
            </a:lvl1pPr>
          </a:lstStyle>
          <a:p>
            <a:pPr lvl="0"/>
            <a:r>
              <a:rPr lang="en-US" dirty="0"/>
              <a:t>Content should be written in Segoe UI. Font size.</a:t>
            </a:r>
          </a:p>
        </p:txBody>
      </p:sp>
    </p:spTree>
    <p:extLst>
      <p:ext uri="{BB962C8B-B14F-4D97-AF65-F5344CB8AC3E}">
        <p14:creationId xmlns:p14="http://schemas.microsoft.com/office/powerpoint/2010/main" val="2735977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5616" y="4582697"/>
            <a:ext cx="10193313" cy="349068"/>
          </a:xfrm>
          <a:prstGeom prst="rect">
            <a:avLst/>
          </a:prstGeom>
        </p:spPr>
        <p:txBody>
          <a:bodyPr anchor="b" anchorCtr="0">
            <a:noAutofit/>
          </a:bodyPr>
          <a:lstStyle>
            <a:lvl1pPr algn="l">
              <a:defRPr sz="2000" baseline="0">
                <a:latin typeface="Segoe UI Semibold" panose="020B0702040204020203" pitchFamily="34" charset="0"/>
              </a:defRPr>
            </a:lvl1pPr>
          </a:lstStyle>
          <a:p>
            <a:pPr lvl="0"/>
            <a:br>
              <a:rPr lang="en-US" dirty="0"/>
            </a:br>
            <a:r>
              <a:rPr lang="en-US" dirty="0"/>
              <a:t>Font for caption should be Segoe UI </a:t>
            </a:r>
            <a:r>
              <a:rPr lang="en-US" dirty="0" err="1"/>
              <a:t>Semibold</a:t>
            </a:r>
            <a:r>
              <a:rPr lang="en-US" dirty="0"/>
              <a:t>.</a:t>
            </a:r>
          </a:p>
        </p:txBody>
      </p:sp>
      <p:sp>
        <p:nvSpPr>
          <p:cNvPr id="3" name="Picture Placeholder 2"/>
          <p:cNvSpPr>
            <a:spLocks noGrp="1"/>
          </p:cNvSpPr>
          <p:nvPr>
            <p:ph type="pic" idx="1"/>
          </p:nvPr>
        </p:nvSpPr>
        <p:spPr>
          <a:xfrm>
            <a:off x="965617" y="342424"/>
            <a:ext cx="10193312" cy="4113290"/>
          </a:xfrm>
          <a:prstGeom prst="rect">
            <a:avLst/>
          </a:prstGeom>
        </p:spPr>
        <p:txBody>
          <a:bodyPr/>
          <a:lstStyle>
            <a:lvl1pPr marL="0" indent="0">
              <a:buNone/>
              <a:defRPr sz="3200">
                <a:solidFill>
                  <a:schemeClr val="tx1"/>
                </a:solidFill>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965616" y="5058749"/>
            <a:ext cx="10193313" cy="1357042"/>
          </a:xfrm>
          <a:prstGeom prst="rect">
            <a:avLst/>
          </a:prstGeom>
        </p:spPr>
        <p:txBody>
          <a:bodyPr>
            <a:normAutofit/>
          </a:bodyPr>
          <a:lstStyle>
            <a:lvl1pPr marL="0" indent="0">
              <a:buNone/>
              <a:defRPr sz="1800">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Content should be written in Segoe UI. Font size should be at least 18 point.</a:t>
            </a:r>
          </a:p>
        </p:txBody>
      </p:sp>
    </p:spTree>
    <p:extLst>
      <p:ext uri="{BB962C8B-B14F-4D97-AF65-F5344CB8AC3E}">
        <p14:creationId xmlns:p14="http://schemas.microsoft.com/office/powerpoint/2010/main" val="2030174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3406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estions w/ Contact Info">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81A599-4E18-780E-7ACB-7069F2EE0E70}"/>
              </a:ext>
            </a:extLst>
          </p:cNvPr>
          <p:cNvSpPr>
            <a:spLocks noGrp="1"/>
          </p:cNvSpPr>
          <p:nvPr>
            <p:ph type="title" hasCustomPrompt="1"/>
          </p:nvPr>
        </p:nvSpPr>
        <p:spPr>
          <a:xfrm>
            <a:off x="838200" y="725564"/>
            <a:ext cx="10515600" cy="651643"/>
          </a:xfrm>
          <a:prstGeom prst="rect">
            <a:avLst/>
          </a:prstGeom>
        </p:spPr>
        <p:txBody>
          <a:bodyPr anchor="b" anchorCtr="0"/>
          <a:lstStyle>
            <a:lvl1pPr marL="0" marR="0" indent="0" algn="l" defTabSz="914400" rtl="0" eaLnBrk="1" fontAlgn="auto" latinLnBrk="0" hangingPunct="1">
              <a:lnSpc>
                <a:spcPct val="90000"/>
              </a:lnSpc>
              <a:spcBef>
                <a:spcPct val="0"/>
              </a:spcBef>
              <a:spcAft>
                <a:spcPts val="0"/>
              </a:spcAft>
              <a:buClrTx/>
              <a:buSzTx/>
              <a:buFontTx/>
              <a:buNone/>
              <a:tabLs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000" b="0" i="0" dirty="0">
                <a:solidFill>
                  <a:schemeClr val="tx1"/>
                </a:solidFill>
                <a:latin typeface="Segoe UI" panose="020B0502040204020203" pitchFamily="34" charset="0"/>
                <a:cs typeface="Segoe UI" panose="020B0502040204020203" pitchFamily="34" charset="0"/>
              </a:rPr>
              <a:t>Questions</a:t>
            </a:r>
            <a:endParaRPr lang="en-US" dirty="0"/>
          </a:p>
        </p:txBody>
      </p:sp>
      <p:cxnSp>
        <p:nvCxnSpPr>
          <p:cNvPr id="11" name="Straight Connector 10">
            <a:extLst>
              <a:ext uri="{C183D7F6-B498-43B3-948B-1728B52AA6E4}">
                <adec:decorative xmlns:adec="http://schemas.microsoft.com/office/drawing/2017/decorative" val="1"/>
              </a:ext>
            </a:extLst>
          </p:cNvPr>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2631993"/>
            <a:ext cx="10515600" cy="3589420"/>
          </a:xfrm>
          <a:prstGeom prst="rect">
            <a:avLst/>
          </a:prstGeom>
        </p:spPr>
        <p:txBody>
          <a:bodyPr/>
          <a:lstStyle>
            <a:lvl1pPr>
              <a:defRPr sz="1800" b="0" i="0" baseline="0">
                <a:latin typeface="Segoe UI" panose="020B0502040204020203" pitchFamily="34" charset="0"/>
                <a:cs typeface="Segoe UI" panose="020B0502040204020203" pitchFamily="34" charset="0"/>
              </a:defRPr>
            </a:lvl1pPr>
          </a:lstStyle>
          <a:p>
            <a:pPr lvl="0"/>
            <a:r>
              <a:rPr lang="en-US" dirty="0"/>
              <a:t>Contact information should be in Segoe UI, font size 18. 1st line (Full Name) in bold; 2nd line (Job Title); 3rd line (Work Phone); 4th line (Work Email).  </a:t>
            </a:r>
          </a:p>
        </p:txBody>
      </p:sp>
    </p:spTree>
    <p:extLst>
      <p:ext uri="{BB962C8B-B14F-4D97-AF65-F5344CB8AC3E}">
        <p14:creationId xmlns:p14="http://schemas.microsoft.com/office/powerpoint/2010/main" val="2525784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C183D7F6-B498-43B3-948B-1728B52AA6E4}">
                <adec:decorative xmlns:adec="http://schemas.microsoft.com/office/drawing/2017/decorative" val="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677706" y="6662657"/>
            <a:ext cx="6514294" cy="202838"/>
          </a:xfrm>
          <a:prstGeom prst="rect">
            <a:avLst/>
          </a:prstGeom>
        </p:spPr>
      </p:pic>
      <p:sp>
        <p:nvSpPr>
          <p:cNvPr id="8" name="TextBox 7"/>
          <p:cNvSpPr txBox="1"/>
          <p:nvPr/>
        </p:nvSpPr>
        <p:spPr>
          <a:xfrm>
            <a:off x="7088072" y="6639701"/>
            <a:ext cx="3469216" cy="246221"/>
          </a:xfrm>
          <a:prstGeom prst="rect">
            <a:avLst/>
          </a:prstGeom>
          <a:noFill/>
        </p:spPr>
        <p:txBody>
          <a:bodyPr wrap="square" rtlCol="0">
            <a:spAutoFit/>
          </a:bodyPr>
          <a:lstStyle/>
          <a:p>
            <a:pPr algn="r"/>
            <a:r>
              <a:rPr lang="en-US" sz="1000" spc="100" baseline="0" dirty="0">
                <a:solidFill>
                  <a:schemeClr val="bg1"/>
                </a:solidFill>
                <a:latin typeface="Segoe UI" panose="020B0502040204020203" pitchFamily="34" charset="0"/>
                <a:ea typeface="Segoe UI" panose="020B0502040204020203" pitchFamily="34" charset="0"/>
                <a:cs typeface="Segoe UI" panose="020B0502040204020203" pitchFamily="34" charset="0"/>
              </a:rPr>
              <a:t>GEORGIA DEPARTMENT OF PUBLIC HEALTH</a:t>
            </a:r>
          </a:p>
        </p:txBody>
      </p:sp>
    </p:spTree>
    <p:extLst>
      <p:ext uri="{BB962C8B-B14F-4D97-AF65-F5344CB8AC3E}">
        <p14:creationId xmlns:p14="http://schemas.microsoft.com/office/powerpoint/2010/main" val="1175027630"/>
      </p:ext>
    </p:extLst>
  </p:cSld>
  <p:clrMap bg1="lt1" tx1="dk1" bg2="lt2" tx2="dk2" accent1="accent1" accent2="accent2" accent3="accent3" accent4="accent4" accent5="accent5" accent6="accent6" hlink="hlink" folHlink="folHlink"/>
  <p:sldLayoutIdLst>
    <p:sldLayoutId id="2147483709" r:id="rId1"/>
    <p:sldLayoutId id="2147483717" r:id="rId2"/>
    <p:sldLayoutId id="2147483686" r:id="rId3"/>
    <p:sldLayoutId id="2147483708" r:id="rId4"/>
    <p:sldLayoutId id="2147483718" r:id="rId5"/>
    <p:sldLayoutId id="2147483719" r:id="rId6"/>
    <p:sldLayoutId id="2147483665" r:id="rId7"/>
    <p:sldLayoutId id="2147483678" r:id="rId8"/>
    <p:sldLayoutId id="2147483713" r:id="rId9"/>
    <p:sldLayoutId id="2147483715" r:id="rId10"/>
    <p:sldLayoutId id="2147483714" r:id="rId11"/>
    <p:sldLayoutId id="2147483716" r:id="rId12"/>
    <p:sldLayoutId id="2147483670" r:id="rId13"/>
    <p:sldLayoutId id="2147483712" r:id="rId14"/>
    <p:sldLayoutId id="2147483711" r:id="rId15"/>
  </p:sldLayoutIdLst>
  <p:txStyles>
    <p:titleStyle>
      <a:lvl1pPr algn="l" defTabSz="914400" rtl="0" eaLnBrk="1" latinLnBrk="0" hangingPunct="1">
        <a:lnSpc>
          <a:spcPct val="90000"/>
        </a:lnSpc>
        <a:spcBef>
          <a:spcPct val="0"/>
        </a:spcBef>
        <a:buNone/>
        <a:defRPr sz="4000" kern="1200" baseline="0">
          <a:solidFill>
            <a:schemeClr val="tx1">
              <a:lumMod val="75000"/>
              <a:lumOff val="25000"/>
            </a:schemeClr>
          </a:solidFill>
          <a:latin typeface="Segoe UI Light" panose="020B0502040204020203"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Segoe UI Ligh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rules.sos.state.ga.us/gac/511-2-1"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mailto:Sayna.patel@dph.ga.gov" TargetMode="External"/><Relationship Id="rId2" Type="http://schemas.openxmlformats.org/officeDocument/2006/relationships/hyperlink" Target="http://chttps/dph.georgia.gov/flu-activity-georgia" TargetMode="External"/><Relationship Id="rId1" Type="http://schemas.openxmlformats.org/officeDocument/2006/relationships/slideLayout" Target="../slideLayouts/slideLayout3.xml"/><Relationship Id="rId4" Type="http://schemas.openxmlformats.org/officeDocument/2006/relationships/hyperlink" Target="mailto:samantha.mcchesney@dph.ga.gov"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mailto:Samantha.mcchesney@dph.ga.gov" TargetMode="External"/><Relationship Id="rId2" Type="http://schemas.openxmlformats.org/officeDocument/2006/relationships/hyperlink" Target="mailto:sayna.patel@dph.ga.gov" TargetMode="External"/><Relationship Id="rId1" Type="http://schemas.openxmlformats.org/officeDocument/2006/relationships/slideLayout" Target="../slideLayouts/slideLayout3.xml"/><Relationship Id="rId4" Type="http://schemas.openxmlformats.org/officeDocument/2006/relationships/hyperlink" Target="mailto:Amanda.Feldpausch@dph.ga.gov"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cdc.gov/long-term-care-facilities/hcp/respiratory-virus-toolkit/index.html" TargetMode="External"/><Relationship Id="rId2" Type="http://schemas.openxmlformats.org/officeDocument/2006/relationships/hyperlink" Target="https://dph.georgia.gov/flu" TargetMode="External"/><Relationship Id="rId1" Type="http://schemas.openxmlformats.org/officeDocument/2006/relationships/slideLayout" Target="../slideLayouts/slideLayout3.xml"/><Relationship Id="rId4" Type="http://schemas.openxmlformats.org/officeDocument/2006/relationships/hyperlink" Target="https://www.cdc.gov/infection-control/hcp/viral-respiratory-preventio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BCD7-E143-8D12-0906-FED801BE4DB7}"/>
              </a:ext>
            </a:extLst>
          </p:cNvPr>
          <p:cNvSpPr>
            <a:spLocks noGrp="1"/>
          </p:cNvSpPr>
          <p:nvPr>
            <p:ph type="ctrTitle"/>
          </p:nvPr>
        </p:nvSpPr>
        <p:spPr>
          <a:xfrm>
            <a:off x="533400" y="1802653"/>
            <a:ext cx="8699500" cy="646331"/>
          </a:xfrm>
        </p:spPr>
        <p:txBody>
          <a:bodyPr/>
          <a:lstStyle/>
          <a:p>
            <a:r>
              <a:rPr lang="en-US" dirty="0">
                <a:latin typeface="Segoe UI Light" panose="020B0502040204020203" pitchFamily="34" charset="0"/>
                <a:cs typeface="Segoe UI Light" panose="020B0502040204020203" pitchFamily="34" charset="0"/>
              </a:rPr>
              <a:t>2026-2027 Viral Respiratory Season</a:t>
            </a:r>
          </a:p>
        </p:txBody>
      </p:sp>
      <p:sp>
        <p:nvSpPr>
          <p:cNvPr id="5" name="Text Placeholder 4">
            <a:extLst>
              <a:ext uri="{FF2B5EF4-FFF2-40B4-BE49-F238E27FC236}">
                <a16:creationId xmlns:a16="http://schemas.microsoft.com/office/drawing/2014/main" id="{672646BC-FB98-B4EB-BA3C-EA7E7160E4F4}"/>
              </a:ext>
            </a:extLst>
          </p:cNvPr>
          <p:cNvSpPr>
            <a:spLocks noGrp="1"/>
          </p:cNvSpPr>
          <p:nvPr>
            <p:ph type="body" sz="quarter" idx="14"/>
          </p:nvPr>
        </p:nvSpPr>
        <p:spPr/>
        <p:txBody>
          <a:bodyPr/>
          <a:lstStyle/>
          <a:p>
            <a:r>
              <a:rPr lang="en-US" dirty="0">
                <a:latin typeface="Segoe UI Light" panose="020B0502040204020203" pitchFamily="34" charset="0"/>
                <a:cs typeface="Segoe UI Light" panose="020B0502040204020203" pitchFamily="34" charset="0"/>
              </a:rPr>
              <a:t>Influenza and RSV Surveillance</a:t>
            </a:r>
          </a:p>
        </p:txBody>
      </p:sp>
      <p:sp>
        <p:nvSpPr>
          <p:cNvPr id="3" name="Text Placeholder 2">
            <a:extLst>
              <a:ext uri="{FF2B5EF4-FFF2-40B4-BE49-F238E27FC236}">
                <a16:creationId xmlns:a16="http://schemas.microsoft.com/office/drawing/2014/main" id="{44FC99A3-78E3-B85F-5EDE-524FA259DB19}"/>
              </a:ext>
            </a:extLst>
          </p:cNvPr>
          <p:cNvSpPr>
            <a:spLocks noGrp="1"/>
          </p:cNvSpPr>
          <p:nvPr>
            <p:ph type="body" sz="quarter" idx="12"/>
          </p:nvPr>
        </p:nvSpPr>
        <p:spPr>
          <a:xfrm>
            <a:off x="533400" y="5314519"/>
            <a:ext cx="11750040" cy="419620"/>
          </a:xfrm>
        </p:spPr>
        <p:txBody>
          <a:bodyPr/>
          <a:lstStyle/>
          <a:p>
            <a:r>
              <a:rPr lang="en-US" sz="1600" dirty="0"/>
              <a:t>GA Infection Prevention Collaborative Webinar Series / Sayna Patel, MPH &amp; Sam McChesney, MPH / Sept. 24, 2026</a:t>
            </a:r>
          </a:p>
        </p:txBody>
      </p:sp>
    </p:spTree>
    <p:extLst>
      <p:ext uri="{BB962C8B-B14F-4D97-AF65-F5344CB8AC3E}">
        <p14:creationId xmlns:p14="http://schemas.microsoft.com/office/powerpoint/2010/main" val="2661482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9CBD-AE7E-D317-8374-125580F3C8FF}"/>
              </a:ext>
            </a:extLst>
          </p:cNvPr>
          <p:cNvSpPr>
            <a:spLocks noGrp="1"/>
          </p:cNvSpPr>
          <p:nvPr>
            <p:ph type="title"/>
          </p:nvPr>
        </p:nvSpPr>
        <p:spPr/>
        <p:txBody>
          <a:bodyPr/>
          <a:lstStyle/>
          <a:p>
            <a:r>
              <a:rPr lang="en-US"/>
              <a:t>Disclosure </a:t>
            </a:r>
          </a:p>
        </p:txBody>
      </p:sp>
      <p:sp>
        <p:nvSpPr>
          <p:cNvPr id="3" name="Content Placeholder 2">
            <a:extLst>
              <a:ext uri="{FF2B5EF4-FFF2-40B4-BE49-F238E27FC236}">
                <a16:creationId xmlns:a16="http://schemas.microsoft.com/office/drawing/2014/main" id="{C1E681BF-C7DD-8900-AAAD-803452DB37CC}"/>
              </a:ext>
            </a:extLst>
          </p:cNvPr>
          <p:cNvSpPr>
            <a:spLocks noGrp="1"/>
          </p:cNvSpPr>
          <p:nvPr>
            <p:ph sz="quarter" idx="10"/>
          </p:nvPr>
        </p:nvSpPr>
        <p:spPr>
          <a:xfrm>
            <a:off x="838200" y="1784350"/>
            <a:ext cx="9677400" cy="4437063"/>
          </a:xfrm>
        </p:spPr>
        <p:txBody>
          <a:bodyPr/>
          <a:lstStyle/>
          <a:p>
            <a:pPr marL="342900" lvl="0" indent="-342900" fontAlgn="base">
              <a:lnSpc>
                <a:spcPct val="110000"/>
              </a:lnSpc>
              <a:spcBef>
                <a:spcPts val="0"/>
              </a:spcBef>
              <a:buFont typeface="Arial" panose="020B0604020202020204" pitchFamily="34" charset="0"/>
              <a:buChar char="•"/>
            </a:pPr>
            <a:r>
              <a:rPr lang="en-US" dirty="0"/>
              <a:t>The presenter(s) have no financial conflicts of interest to disclose.​</a:t>
            </a:r>
          </a:p>
          <a:p>
            <a:pPr marL="342900" lvl="0" indent="-342900" fontAlgn="base">
              <a:lnSpc>
                <a:spcPct val="110000"/>
              </a:lnSpc>
              <a:spcBef>
                <a:spcPts val="0"/>
              </a:spcBef>
              <a:buFont typeface="Arial" panose="020B0604020202020204" pitchFamily="34" charset="0"/>
              <a:buChar char="•"/>
            </a:pPr>
            <a:endParaRPr lang="en-US" sz="800" dirty="0"/>
          </a:p>
          <a:p>
            <a:pPr marL="342900" lvl="0" indent="-342900" fontAlgn="base">
              <a:lnSpc>
                <a:spcPct val="110000"/>
              </a:lnSpc>
              <a:spcBef>
                <a:spcPts val="0"/>
              </a:spcBef>
              <a:buFont typeface="Arial" panose="020B0604020202020204" pitchFamily="34" charset="0"/>
              <a:buChar char="•"/>
            </a:pPr>
            <a:r>
              <a:rPr lang="en-US" dirty="0"/>
              <a:t>This work is conducted as part of statewide viral respiratory disease surveillance by the Georgia Department of Public Health.</a:t>
            </a:r>
          </a:p>
          <a:p>
            <a:pPr marL="342900" lvl="0" indent="-342900" fontAlgn="base">
              <a:lnSpc>
                <a:spcPct val="110000"/>
              </a:lnSpc>
              <a:spcBef>
                <a:spcPts val="0"/>
              </a:spcBef>
              <a:buFont typeface="Arial" panose="020B0604020202020204" pitchFamily="34" charset="0"/>
              <a:buChar char="•"/>
            </a:pPr>
            <a:endParaRPr lang="en-US" sz="800" dirty="0"/>
          </a:p>
          <a:p>
            <a:pPr marL="342900" lvl="0" indent="-342900" fontAlgn="base">
              <a:lnSpc>
                <a:spcPct val="110000"/>
              </a:lnSpc>
              <a:spcBef>
                <a:spcPts val="0"/>
              </a:spcBef>
              <a:buFont typeface="Arial" panose="020B0604020202020204" pitchFamily="34" charset="0"/>
              <a:buChar char="•"/>
            </a:pPr>
            <a:r>
              <a:rPr lang="en-US" dirty="0"/>
              <a:t>Data presented are for surveillance purposes and may be preliminary and subject to revision. ​</a:t>
            </a:r>
          </a:p>
          <a:p>
            <a:endParaRPr lang="en-US" dirty="0"/>
          </a:p>
        </p:txBody>
      </p:sp>
    </p:spTree>
    <p:extLst>
      <p:ext uri="{BB962C8B-B14F-4D97-AF65-F5344CB8AC3E}">
        <p14:creationId xmlns:p14="http://schemas.microsoft.com/office/powerpoint/2010/main" val="863316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F6F2-475D-2EC8-CBA9-E5D0E0EE7A9F}"/>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19B658C5-B85E-0405-1D90-391998E4F252}"/>
              </a:ext>
            </a:extLst>
          </p:cNvPr>
          <p:cNvSpPr>
            <a:spLocks noGrp="1"/>
          </p:cNvSpPr>
          <p:nvPr>
            <p:ph sz="quarter" idx="10"/>
          </p:nvPr>
        </p:nvSpPr>
        <p:spPr>
          <a:xfrm>
            <a:off x="838200" y="1784350"/>
            <a:ext cx="10263554" cy="4437063"/>
          </a:xfrm>
        </p:spPr>
        <p:txBody>
          <a:bodyPr lIns="91440" tIns="45720" rIns="91440" bIns="45720" anchor="t"/>
          <a:lstStyle/>
          <a:p>
            <a:pPr marL="342900" lvl="0" indent="-342900" fontAlgn="base">
              <a:buFont typeface="Arial" panose="020B0604020202020204" pitchFamily="34" charset="0"/>
              <a:buChar char="•"/>
            </a:pPr>
            <a:r>
              <a:rPr lang="en-US" dirty="0">
                <a:latin typeface="Segoe UI"/>
                <a:cs typeface="Segoe UI"/>
              </a:rPr>
              <a:t>Review current influenza and RSV surveillance and implications for the upcoming respiratory virus season</a:t>
            </a:r>
          </a:p>
          <a:p>
            <a:pPr marL="342900" lvl="0" indent="-342900" fontAlgn="base">
              <a:buFont typeface="Arial" panose="020B0604020202020204" pitchFamily="34" charset="0"/>
              <a:buChar char="•"/>
            </a:pPr>
            <a:endParaRPr lang="en-US" sz="800" dirty="0">
              <a:latin typeface="Segoe UI"/>
              <a:cs typeface="Segoe UI"/>
            </a:endParaRPr>
          </a:p>
          <a:p>
            <a:pPr marL="342900" lvl="0" indent="-342900" fontAlgn="base">
              <a:buFont typeface="Arial" panose="020B0604020202020204" pitchFamily="34" charset="0"/>
              <a:buChar char="•"/>
            </a:pPr>
            <a:r>
              <a:rPr lang="en-US" dirty="0">
                <a:latin typeface="Segoe UI"/>
                <a:cs typeface="Segoe UI"/>
              </a:rPr>
              <a:t>Identify key strategies to prevent and control disease transmission across healthcare settings</a:t>
            </a:r>
          </a:p>
          <a:p>
            <a:pPr marL="342900" lvl="0" indent="-342900" fontAlgn="base">
              <a:buFont typeface="Arial" panose="020B0604020202020204" pitchFamily="34" charset="0"/>
              <a:buChar char="•"/>
            </a:pPr>
            <a:endParaRPr lang="en-US" sz="800" dirty="0">
              <a:latin typeface="Segoe UI"/>
              <a:cs typeface="Segoe UI"/>
            </a:endParaRPr>
          </a:p>
          <a:p>
            <a:pPr marL="342900" lvl="0" indent="-342900" fontAlgn="base">
              <a:buFont typeface="Arial" panose="020B0604020202020204" pitchFamily="34" charset="0"/>
              <a:buChar char="•"/>
            </a:pPr>
            <a:r>
              <a:rPr lang="en-US" dirty="0">
                <a:latin typeface="Segoe UI"/>
                <a:cs typeface="Segoe UI"/>
              </a:rPr>
              <a:t>Strengthen approaches to early identification, testing, isolation, and management of patients and/or residents with respiratory illness</a:t>
            </a:r>
          </a:p>
          <a:p>
            <a:pPr marL="342900" lvl="0" indent="-342900" fontAlgn="base">
              <a:buFont typeface="Arial" panose="020B0604020202020204" pitchFamily="34" charset="0"/>
              <a:buChar char="•"/>
            </a:pPr>
            <a:endParaRPr lang="en-US" sz="800" dirty="0">
              <a:latin typeface="Segoe UI"/>
              <a:cs typeface="Segoe UI"/>
            </a:endParaRPr>
          </a:p>
          <a:p>
            <a:pPr marL="342900" lvl="0" indent="-342900" fontAlgn="base">
              <a:buFont typeface="Arial" panose="020B0604020202020204" pitchFamily="34" charset="0"/>
              <a:buChar char="•"/>
            </a:pPr>
            <a:r>
              <a:rPr lang="en-US" dirty="0">
                <a:latin typeface="Segoe UI"/>
                <a:cs typeface="Segoe UI"/>
              </a:rPr>
              <a:t>Highlight how facility-level reporting &amp; surveillance contribute to Georgia's understanding of respiratory viral activity and inform statewide public health response</a:t>
            </a:r>
          </a:p>
          <a:p>
            <a:pPr lvl="0" fontAlgn="base"/>
            <a:endParaRPr lang="en-US" dirty="0"/>
          </a:p>
        </p:txBody>
      </p:sp>
    </p:spTree>
    <p:extLst>
      <p:ext uri="{BB962C8B-B14F-4D97-AF65-F5344CB8AC3E}">
        <p14:creationId xmlns:p14="http://schemas.microsoft.com/office/powerpoint/2010/main" val="3487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D198-B4B0-C9B6-F086-3BED067008E5}"/>
              </a:ext>
            </a:extLst>
          </p:cNvPr>
          <p:cNvSpPr>
            <a:spLocks noGrp="1"/>
          </p:cNvSpPr>
          <p:nvPr>
            <p:ph type="title"/>
          </p:nvPr>
        </p:nvSpPr>
        <p:spPr/>
        <p:txBody>
          <a:bodyPr anchor="b">
            <a:noAutofit/>
          </a:bodyPr>
          <a:lstStyle/>
          <a:p>
            <a:r>
              <a:rPr lang="en-US" spc="-100" dirty="0"/>
              <a:t>Viral Respiratory Disease - Surveillance Overview​</a:t>
            </a:r>
          </a:p>
        </p:txBody>
      </p:sp>
      <p:pic>
        <p:nvPicPr>
          <p:cNvPr id="6" name="Content Placeholder 5">
            <a:extLst>
              <a:ext uri="{FF2B5EF4-FFF2-40B4-BE49-F238E27FC236}">
                <a16:creationId xmlns:a16="http://schemas.microsoft.com/office/drawing/2014/main" id="{1B20456A-5A75-CC7A-02CF-8606BF4C9AC0}"/>
              </a:ext>
              <a:ext uri="{C183D7F6-B498-43B3-948B-1728B52AA6E4}">
                <adec:decorative xmlns:adec="http://schemas.microsoft.com/office/drawing/2017/decorative" val="1"/>
              </a:ext>
            </a:extLst>
          </p:cNvPr>
          <p:cNvPicPr>
            <a:picLocks noGrp="1" noChangeAspect="1"/>
          </p:cNvPicPr>
          <p:nvPr>
            <p:ph sz="quarter" idx="10"/>
          </p:nvPr>
        </p:nvPicPr>
        <p:blipFill>
          <a:blip r:embed="rId2"/>
          <a:stretch>
            <a:fillRect/>
          </a:stretch>
        </p:blipFill>
        <p:spPr>
          <a:xfrm>
            <a:off x="7133636" y="2086478"/>
            <a:ext cx="4220164" cy="4172532"/>
          </a:xfrm>
          <a:prstGeom prst="rect">
            <a:avLst/>
          </a:prstGeom>
          <a:noFill/>
        </p:spPr>
      </p:pic>
      <p:sp>
        <p:nvSpPr>
          <p:cNvPr id="3" name="Content Placeholder 2">
            <a:extLst>
              <a:ext uri="{FF2B5EF4-FFF2-40B4-BE49-F238E27FC236}">
                <a16:creationId xmlns:a16="http://schemas.microsoft.com/office/drawing/2014/main" id="{77CA9743-E3A7-B038-874A-5E8601A4C8EC}"/>
              </a:ext>
            </a:extLst>
          </p:cNvPr>
          <p:cNvSpPr>
            <a:spLocks noGrp="1"/>
          </p:cNvSpPr>
          <p:nvPr>
            <p:ph sz="half" idx="4294967295"/>
          </p:nvPr>
        </p:nvSpPr>
        <p:spPr>
          <a:xfrm>
            <a:off x="838199" y="1649413"/>
            <a:ext cx="6664570" cy="5046662"/>
          </a:xfrm>
          <a:prstGeom prst="rect">
            <a:avLst/>
          </a:prstGeom>
        </p:spPr>
        <p:txBody>
          <a:bodyPr lIns="91440" tIns="45720" rIns="91440" bIns="45720" anchor="t">
            <a:normAutofit fontScale="85000" lnSpcReduction="10000"/>
          </a:bodyPr>
          <a:lstStyle/>
          <a:p>
            <a:pPr lvl="0" fontAlgn="base"/>
            <a:r>
              <a:rPr lang="en-US" sz="2600" dirty="0">
                <a:latin typeface="+mj-lt"/>
              </a:rPr>
              <a:t>Notifiable Conditions: ​</a:t>
            </a:r>
          </a:p>
          <a:p>
            <a:pPr lvl="0" fontAlgn="base"/>
            <a:endParaRPr lang="en-US" sz="1000" dirty="0">
              <a:latin typeface="+mj-lt"/>
            </a:endParaRPr>
          </a:p>
          <a:p>
            <a:pPr marL="457200" lvl="1" indent="-457200" fontAlgn="base">
              <a:lnSpc>
                <a:spcPct val="130000"/>
              </a:lnSpc>
              <a:spcBef>
                <a:spcPts val="0"/>
              </a:spcBef>
            </a:pPr>
            <a:r>
              <a:rPr lang="en-US" b="1" dirty="0">
                <a:latin typeface="+mj-lt"/>
              </a:rPr>
              <a:t>Outbreaks/Clusters</a:t>
            </a:r>
            <a:r>
              <a:rPr lang="en-US" dirty="0">
                <a:latin typeface="+mj-lt"/>
              </a:rPr>
              <a:t>: Caused by any VRD, with a focus on the Big 3​ (influenza, RSV, and COVID-19)​</a:t>
            </a:r>
          </a:p>
          <a:p>
            <a:pPr marL="457200" lvl="1" indent="-457200" fontAlgn="base">
              <a:lnSpc>
                <a:spcPct val="130000"/>
              </a:lnSpc>
              <a:spcBef>
                <a:spcPts val="0"/>
              </a:spcBef>
            </a:pPr>
            <a:r>
              <a:rPr lang="en-US" b="1" dirty="0">
                <a:latin typeface="+mj-lt"/>
              </a:rPr>
              <a:t>Associated Deaths (all ages): </a:t>
            </a:r>
            <a:r>
              <a:rPr lang="en-US" dirty="0">
                <a:latin typeface="+mj-lt"/>
              </a:rPr>
              <a:t>Influenza (flu) &amp; Respiratory Syncytial Virus (RSV) ​</a:t>
            </a:r>
          </a:p>
          <a:p>
            <a:pPr marL="731520" lvl="2" indent="-283464" fontAlgn="base">
              <a:lnSpc>
                <a:spcPct val="130000"/>
              </a:lnSpc>
              <a:spcBef>
                <a:spcPts val="0"/>
              </a:spcBef>
              <a:buFont typeface="Courier New" panose="02070309020205020404" pitchFamily="49" charset="0"/>
              <a:buChar char="o"/>
            </a:pPr>
            <a:r>
              <a:rPr lang="en-US" sz="2400" dirty="0">
                <a:latin typeface="+mj-lt"/>
              </a:rPr>
              <a:t>COVID-19 pending transition to VRD team</a:t>
            </a:r>
          </a:p>
          <a:p>
            <a:pPr marL="448056" lvl="2" indent="0" fontAlgn="base">
              <a:lnSpc>
                <a:spcPct val="130000"/>
              </a:lnSpc>
              <a:spcBef>
                <a:spcPts val="0"/>
              </a:spcBef>
              <a:buNone/>
            </a:pPr>
            <a:endParaRPr lang="en-US" sz="1000" dirty="0">
              <a:latin typeface="+mj-lt"/>
            </a:endParaRPr>
          </a:p>
          <a:p>
            <a:pPr marL="91440" lvl="2" indent="-283464" fontAlgn="base">
              <a:lnSpc>
                <a:spcPct val="130000"/>
              </a:lnSpc>
              <a:spcBef>
                <a:spcPts val="0"/>
              </a:spcBef>
            </a:pPr>
            <a:r>
              <a:rPr lang="en-US" sz="2400" b="1" dirty="0">
                <a:latin typeface="+mj-lt"/>
              </a:rPr>
              <a:t>Cases: </a:t>
            </a:r>
            <a:r>
              <a:rPr lang="en-US" sz="2400" dirty="0">
                <a:latin typeface="+mj-lt"/>
              </a:rPr>
              <a:t>Novel Flu A​</a:t>
            </a:r>
          </a:p>
          <a:p>
            <a:pPr marL="285750" lvl="0" indent="-285750" fontAlgn="base">
              <a:buFont typeface="Arial" panose="020B0604020202020204" pitchFamily="34" charset="0"/>
              <a:buChar char="•"/>
            </a:pPr>
            <a:endParaRPr lang="en-US" sz="1000" dirty="0">
              <a:latin typeface="+mj-lt"/>
            </a:endParaRPr>
          </a:p>
          <a:p>
            <a:pPr marL="285750" lvl="0" indent="-285750" fontAlgn="base">
              <a:buFont typeface="Arial" panose="020B0604020202020204" pitchFamily="34" charset="0"/>
              <a:buChar char="•"/>
            </a:pPr>
            <a:r>
              <a:rPr lang="en-US" sz="2400" dirty="0">
                <a:latin typeface="+mj-lt"/>
              </a:rPr>
              <a:t>EPI Surveillance:​</a:t>
            </a:r>
            <a:endParaRPr lang="en-US" sz="2400" dirty="0">
              <a:latin typeface="+mj-lt"/>
              <a:cs typeface="Segoe UI"/>
            </a:endParaRPr>
          </a:p>
          <a:p>
            <a:pPr marL="822960" lvl="1" indent="-457200" fontAlgn="base">
              <a:lnSpc>
                <a:spcPct val="130000"/>
              </a:lnSpc>
              <a:spcBef>
                <a:spcPts val="0"/>
              </a:spcBef>
              <a:buFont typeface="Courier New" panose="02070309020205020404" pitchFamily="49" charset="0"/>
              <a:buChar char="o"/>
            </a:pPr>
            <a:r>
              <a:rPr lang="en-US" b="1" dirty="0">
                <a:latin typeface="+mj-lt"/>
              </a:rPr>
              <a:t>Trends: </a:t>
            </a:r>
            <a:r>
              <a:rPr lang="en-US" dirty="0">
                <a:latin typeface="+mj-lt"/>
              </a:rPr>
              <a:t>Flu, RSV, COVID-19, Human Metapneumovirus (hMPV), Rhinovirus and Enterovirus, Human Parainfluenza Viruses (HPIVs), &amp; Seasonal Coronavirus​</a:t>
            </a:r>
          </a:p>
          <a:p>
            <a:endParaRPr lang="en-US" sz="1300" dirty="0"/>
          </a:p>
        </p:txBody>
      </p:sp>
    </p:spTree>
    <p:extLst>
      <p:ext uri="{BB962C8B-B14F-4D97-AF65-F5344CB8AC3E}">
        <p14:creationId xmlns:p14="http://schemas.microsoft.com/office/powerpoint/2010/main" val="1005545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305FC-C742-17C3-BFE4-5276CBDA8D35}"/>
              </a:ext>
            </a:extLst>
          </p:cNvPr>
          <p:cNvSpPr>
            <a:spLocks noGrp="1"/>
          </p:cNvSpPr>
          <p:nvPr>
            <p:ph type="title"/>
          </p:nvPr>
        </p:nvSpPr>
        <p:spPr/>
        <p:txBody>
          <a:bodyPr/>
          <a:lstStyle/>
          <a:p>
            <a:r>
              <a:rPr lang="en-US"/>
              <a:t>Reporting Guidelines - Deaths</a:t>
            </a:r>
          </a:p>
        </p:txBody>
      </p:sp>
      <p:sp>
        <p:nvSpPr>
          <p:cNvPr id="3" name="Content Placeholder 2">
            <a:extLst>
              <a:ext uri="{FF2B5EF4-FFF2-40B4-BE49-F238E27FC236}">
                <a16:creationId xmlns:a16="http://schemas.microsoft.com/office/drawing/2014/main" id="{2DA51997-8695-3A59-47CE-94CE7130AF6F}"/>
              </a:ext>
            </a:extLst>
          </p:cNvPr>
          <p:cNvSpPr>
            <a:spLocks noGrp="1"/>
          </p:cNvSpPr>
          <p:nvPr>
            <p:ph sz="quarter" idx="10"/>
          </p:nvPr>
        </p:nvSpPr>
        <p:spPr>
          <a:xfrm>
            <a:off x="838200" y="1784350"/>
            <a:ext cx="10122877" cy="4437063"/>
          </a:xfrm>
        </p:spPr>
        <p:txBody>
          <a:bodyPr lIns="91440" tIns="45720" rIns="91440" bIns="45720"/>
          <a:lstStyle/>
          <a:p>
            <a:pPr indent="-283464" fontAlgn="base">
              <a:lnSpc>
                <a:spcPct val="110000"/>
              </a:lnSpc>
              <a:spcBef>
                <a:spcPts val="0"/>
              </a:spcBef>
            </a:pPr>
            <a:r>
              <a:rPr lang="en-US" sz="2200" dirty="0">
                <a:latin typeface="Segoe UI"/>
                <a:cs typeface="Segoe UI"/>
              </a:rPr>
              <a:t>In Georgia, all influenza, RSV, and COVID-19-associated deaths of all ages are notifiable under </a:t>
            </a:r>
            <a:r>
              <a:rPr lang="en-US" sz="2200" u="sng" dirty="0">
                <a:latin typeface="Segoe UI"/>
                <a:cs typeface="Segoe UI"/>
                <a:hlinkClick r:id="rId3"/>
              </a:rPr>
              <a:t>Rule 511-2-1-.02</a:t>
            </a:r>
            <a:r>
              <a:rPr lang="en-US" sz="2200" dirty="0">
                <a:latin typeface="Segoe UI"/>
                <a:cs typeface="Segoe UI"/>
              </a:rPr>
              <a:t>​</a:t>
            </a:r>
            <a:br>
              <a:rPr lang="en-US" sz="2200" dirty="0"/>
            </a:br>
            <a:r>
              <a:rPr lang="en-US" sz="2200" dirty="0">
                <a:latin typeface="Segoe UI"/>
                <a:cs typeface="Segoe UI"/>
              </a:rPr>
              <a:t>​</a:t>
            </a:r>
          </a:p>
          <a:p>
            <a:pPr indent="-283464" fontAlgn="base">
              <a:lnSpc>
                <a:spcPct val="110000"/>
              </a:lnSpc>
              <a:spcBef>
                <a:spcPts val="0"/>
              </a:spcBef>
            </a:pPr>
            <a:r>
              <a:rPr lang="en-US" sz="2200" b="1" dirty="0">
                <a:latin typeface="Segoe UI"/>
                <a:cs typeface="Segoe UI"/>
              </a:rPr>
              <a:t>Those expected to report include:</a:t>
            </a:r>
            <a:r>
              <a:rPr lang="en-US" sz="2200" dirty="0">
                <a:latin typeface="Segoe UI"/>
                <a:cs typeface="Segoe UI"/>
              </a:rPr>
              <a:t>​</a:t>
            </a:r>
          </a:p>
          <a:p>
            <a:pPr marL="365760" lvl="0" indent="-283464" fontAlgn="base">
              <a:lnSpc>
                <a:spcPct val="110000"/>
              </a:lnSpc>
              <a:spcBef>
                <a:spcPts val="0"/>
              </a:spcBef>
              <a:buFont typeface="Arial" panose="020B0604020202020204" pitchFamily="34" charset="0"/>
              <a:buChar char="•"/>
            </a:pPr>
            <a:r>
              <a:rPr lang="en-US" sz="2200" dirty="0">
                <a:latin typeface="Segoe UI"/>
                <a:cs typeface="Segoe UI"/>
              </a:rPr>
              <a:t>District Epidemiologists (DEs)​</a:t>
            </a:r>
          </a:p>
          <a:p>
            <a:pPr marL="365760" lvl="0" indent="-283464" fontAlgn="base">
              <a:lnSpc>
                <a:spcPct val="110000"/>
              </a:lnSpc>
              <a:spcBef>
                <a:spcPts val="0"/>
              </a:spcBef>
              <a:buFont typeface="Arial" panose="020B0604020202020204" pitchFamily="34" charset="0"/>
              <a:buChar char="•"/>
            </a:pPr>
            <a:r>
              <a:rPr lang="en-US" sz="2200" dirty="0">
                <a:latin typeface="Segoe UI"/>
                <a:cs typeface="Segoe UI"/>
              </a:rPr>
              <a:t>Infection Preventionists (IPs)​</a:t>
            </a:r>
          </a:p>
          <a:p>
            <a:pPr marL="365760" indent="-283464" fontAlgn="base">
              <a:lnSpc>
                <a:spcPct val="110000"/>
              </a:lnSpc>
              <a:spcBef>
                <a:spcPts val="0"/>
              </a:spcBef>
              <a:buFont typeface="Arial" panose="020B0604020202020204" pitchFamily="34" charset="0"/>
              <a:buChar char="•"/>
            </a:pPr>
            <a:r>
              <a:rPr lang="en-US" sz="2200" dirty="0">
                <a:latin typeface="Segoe UI"/>
                <a:cs typeface="Segoe UI"/>
              </a:rPr>
              <a:t>Hospital systems and healthcare personnel (HCP)</a:t>
            </a:r>
          </a:p>
          <a:p>
            <a:pPr marL="365760" lvl="0" indent="-283464" fontAlgn="base">
              <a:lnSpc>
                <a:spcPct val="110000"/>
              </a:lnSpc>
              <a:spcBef>
                <a:spcPts val="0"/>
              </a:spcBef>
              <a:buFont typeface="Arial" panose="020B0604020202020204" pitchFamily="34" charset="0"/>
              <a:buChar char="•"/>
            </a:pPr>
            <a:r>
              <a:rPr lang="en-US" sz="2200" dirty="0">
                <a:latin typeface="Segoe UI"/>
                <a:cs typeface="Segoe UI"/>
              </a:rPr>
              <a:t>Medical examiners and coroners (where applicable)​</a:t>
            </a:r>
          </a:p>
          <a:p>
            <a:pPr marL="365760" lvl="0" indent="-283464" fontAlgn="base">
              <a:lnSpc>
                <a:spcPct val="110000"/>
              </a:lnSpc>
              <a:spcBef>
                <a:spcPts val="0"/>
              </a:spcBef>
              <a:buFont typeface="Arial" panose="020B0604020202020204" pitchFamily="34" charset="0"/>
              <a:buChar char="•"/>
            </a:pPr>
            <a:r>
              <a:rPr lang="en-US" sz="2200" dirty="0">
                <a:latin typeface="Segoe UI"/>
                <a:cs typeface="Segoe UI"/>
              </a:rPr>
              <a:t>Licensed physicians, clinical laboratories, or designated officials of healthcare facilities (e.g., nursing homes, clinics, schools, mental health hospitals, correctional facilities)</a:t>
            </a:r>
          </a:p>
          <a:p>
            <a:endParaRPr lang="en-US" dirty="0"/>
          </a:p>
        </p:txBody>
      </p:sp>
    </p:spTree>
    <p:extLst>
      <p:ext uri="{BB962C8B-B14F-4D97-AF65-F5344CB8AC3E}">
        <p14:creationId xmlns:p14="http://schemas.microsoft.com/office/powerpoint/2010/main" val="4131192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372CE-56E3-E128-08B6-FDF06A7A1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D724C4-214E-0580-59FA-4E19746AACB4}"/>
              </a:ext>
            </a:extLst>
          </p:cNvPr>
          <p:cNvSpPr>
            <a:spLocks noGrp="1"/>
          </p:cNvSpPr>
          <p:nvPr>
            <p:ph type="title"/>
          </p:nvPr>
        </p:nvSpPr>
        <p:spPr>
          <a:xfrm>
            <a:off x="707232" y="732677"/>
            <a:ext cx="10777537" cy="646331"/>
          </a:xfrm>
        </p:spPr>
        <p:txBody>
          <a:bodyPr wrap="square" lIns="91440" tIns="45720" rIns="91440" bIns="45720" anchor="b" anchorCtr="0">
            <a:spAutoFit/>
          </a:bodyPr>
          <a:lstStyle/>
          <a:p>
            <a:r>
              <a:rPr lang="en-US">
                <a:latin typeface="Segoe UI"/>
                <a:cs typeface="Segoe UI"/>
              </a:rPr>
              <a:t>Reporting Guidelines – Influenza &amp; RSV Deaths</a:t>
            </a:r>
            <a:endParaRPr lang="en-US"/>
          </a:p>
        </p:txBody>
      </p:sp>
      <p:sp>
        <p:nvSpPr>
          <p:cNvPr id="3" name="Content Placeholder 2">
            <a:extLst>
              <a:ext uri="{FF2B5EF4-FFF2-40B4-BE49-F238E27FC236}">
                <a16:creationId xmlns:a16="http://schemas.microsoft.com/office/drawing/2014/main" id="{E548C6F7-F2A2-7FF5-FBAA-BE7233D1C494}"/>
              </a:ext>
            </a:extLst>
          </p:cNvPr>
          <p:cNvSpPr>
            <a:spLocks noGrp="1"/>
          </p:cNvSpPr>
          <p:nvPr>
            <p:ph sz="quarter" idx="10"/>
          </p:nvPr>
        </p:nvSpPr>
        <p:spPr>
          <a:xfrm>
            <a:off x="708932" y="1811564"/>
            <a:ext cx="9970791" cy="4437063"/>
          </a:xfrm>
        </p:spPr>
        <p:txBody>
          <a:bodyPr lIns="91440" tIns="45720" rIns="91440" bIns="45720" anchor="t"/>
          <a:lstStyle/>
          <a:p>
            <a:pPr fontAlgn="base"/>
            <a:r>
              <a:rPr lang="en-US" sz="2000" i="1" dirty="0">
                <a:latin typeface="+mn-lt"/>
                <a:cs typeface="Segoe UI"/>
              </a:rPr>
              <a:t>For surveillance purposes, </a:t>
            </a:r>
            <a:r>
              <a:rPr lang="en-US" sz="2000" dirty="0">
                <a:latin typeface="+mn-lt"/>
                <a:cs typeface="Segoe UI"/>
              </a:rPr>
              <a:t>RSV</a:t>
            </a:r>
            <a:r>
              <a:rPr lang="en-US" sz="2000" i="1" dirty="0">
                <a:latin typeface="+mn-lt"/>
                <a:cs typeface="Segoe UI"/>
              </a:rPr>
              <a:t>-</a:t>
            </a:r>
            <a:r>
              <a:rPr lang="en-US" sz="2000" dirty="0">
                <a:latin typeface="+mn-lt"/>
                <a:cs typeface="Segoe UI"/>
              </a:rPr>
              <a:t> or influenza-associated deaths are defined as:</a:t>
            </a:r>
            <a:br>
              <a:rPr lang="en-US" sz="2000" dirty="0">
                <a:latin typeface="+mn-lt"/>
                <a:cs typeface="Segoe UI"/>
              </a:rPr>
            </a:br>
            <a:r>
              <a:rPr lang="en-US" sz="2000" dirty="0">
                <a:latin typeface="+mn-lt"/>
                <a:cs typeface="Segoe UI"/>
              </a:rPr>
              <a:t> </a:t>
            </a:r>
            <a:endParaRPr lang="en-US" sz="2000" dirty="0">
              <a:latin typeface="+mn-lt"/>
            </a:endParaRPr>
          </a:p>
          <a:p>
            <a:pPr marL="342900" lvl="1" indent="-342900">
              <a:lnSpc>
                <a:spcPct val="110000"/>
              </a:lnSpc>
              <a:spcBef>
                <a:spcPts val="0"/>
              </a:spcBef>
            </a:pPr>
            <a:r>
              <a:rPr lang="en-US" sz="2000" dirty="0">
                <a:cs typeface="Segoe UI"/>
              </a:rPr>
              <a:t>Resulting from a clinically compatible illness that was </a:t>
            </a:r>
            <a:r>
              <a:rPr lang="en-US" sz="2000" b="1" dirty="0">
                <a:cs typeface="Segoe UI"/>
              </a:rPr>
              <a:t>lab-confirmed</a:t>
            </a:r>
            <a:r>
              <a:rPr lang="en-US" sz="2000" dirty="0">
                <a:cs typeface="Segoe UI"/>
              </a:rPr>
              <a:t> to be RSV or influenza </a:t>
            </a:r>
            <a:r>
              <a:rPr lang="en-US" sz="2000" b="1" dirty="0">
                <a:cs typeface="Segoe UI"/>
              </a:rPr>
              <a:t>within 60 days of death*</a:t>
            </a:r>
            <a:endParaRPr lang="en-US" sz="2000" b="1" dirty="0">
              <a:cs typeface="Segoe UI" panose="020B0502040204020203" pitchFamily="34" charset="0"/>
            </a:endParaRPr>
          </a:p>
          <a:p>
            <a:pPr marL="171450" lvl="1" indent="-171450">
              <a:lnSpc>
                <a:spcPct val="110000"/>
              </a:lnSpc>
              <a:spcBef>
                <a:spcPts val="0"/>
              </a:spcBef>
            </a:pPr>
            <a:endParaRPr lang="en-US" sz="2000" b="1" dirty="0">
              <a:cs typeface="Segoe UI"/>
            </a:endParaRPr>
          </a:p>
          <a:p>
            <a:pPr marL="342900" lvl="1" indent="-342900">
              <a:lnSpc>
                <a:spcPct val="110000"/>
              </a:lnSpc>
              <a:spcBef>
                <a:spcPts val="0"/>
              </a:spcBef>
            </a:pPr>
            <a:r>
              <a:rPr lang="en-US" sz="2000" dirty="0">
                <a:cs typeface="Segoe UI"/>
              </a:rPr>
              <a:t>No period of complete recovery to </a:t>
            </a:r>
            <a:r>
              <a:rPr lang="en-US" sz="2000" b="1" dirty="0">
                <a:cs typeface="Segoe UI"/>
              </a:rPr>
              <a:t>baseline health</a:t>
            </a:r>
            <a:r>
              <a:rPr lang="en-US" sz="2000" dirty="0">
                <a:cs typeface="Segoe UI"/>
              </a:rPr>
              <a:t> between the illness and death</a:t>
            </a:r>
            <a:endParaRPr lang="en-US" sz="2000" dirty="0">
              <a:cs typeface="Segoe UI" panose="020B0502040204020203" pitchFamily="34" charset="0"/>
            </a:endParaRPr>
          </a:p>
          <a:p>
            <a:pPr marL="171450" lvl="1" indent="-171450">
              <a:lnSpc>
                <a:spcPct val="110000"/>
              </a:lnSpc>
              <a:spcBef>
                <a:spcPts val="0"/>
              </a:spcBef>
            </a:pPr>
            <a:endParaRPr lang="en-US" sz="2000" dirty="0">
              <a:cs typeface="Segoe UI"/>
            </a:endParaRPr>
          </a:p>
          <a:p>
            <a:pPr marL="342900" lvl="1" indent="-342900">
              <a:lnSpc>
                <a:spcPct val="110000"/>
              </a:lnSpc>
              <a:spcBef>
                <a:spcPts val="0"/>
              </a:spcBef>
            </a:pPr>
            <a:r>
              <a:rPr lang="en-US" sz="2000" dirty="0">
                <a:cs typeface="Segoe UI"/>
              </a:rPr>
              <a:t>Influenza or RSV does </a:t>
            </a:r>
            <a:r>
              <a:rPr lang="en-US" sz="2000" b="1" dirty="0">
                <a:cs typeface="Segoe UI"/>
              </a:rPr>
              <a:t>not </a:t>
            </a:r>
            <a:r>
              <a:rPr lang="en-US" sz="2000" dirty="0">
                <a:cs typeface="Segoe UI"/>
              </a:rPr>
              <a:t>need to be the primary or sole cause of death listed, but the death </a:t>
            </a:r>
            <a:r>
              <a:rPr lang="en-US" sz="2000" b="1" dirty="0">
                <a:cs typeface="Segoe UI"/>
              </a:rPr>
              <a:t>cannot be accidental or violent</a:t>
            </a:r>
            <a:r>
              <a:rPr lang="en-US" sz="2000" dirty="0">
                <a:cs typeface="Segoe UI"/>
              </a:rPr>
              <a:t>.</a:t>
            </a:r>
            <a:endParaRPr lang="en-US" sz="2000" dirty="0">
              <a:cs typeface="Segoe UI" panose="020B0502040204020203" pitchFamily="34" charset="0"/>
            </a:endParaRPr>
          </a:p>
          <a:p>
            <a:pPr lvl="1" indent="0">
              <a:buNone/>
            </a:pPr>
            <a:endParaRPr lang="en-US" sz="2000" b="1" dirty="0">
              <a:cs typeface="Segoe UI"/>
            </a:endParaRPr>
          </a:p>
          <a:p>
            <a:pPr marL="91440" lvl="1" indent="0">
              <a:buNone/>
            </a:pPr>
            <a:r>
              <a:rPr lang="en-US" sz="2000" b="1" dirty="0">
                <a:cs typeface="Segoe UI"/>
              </a:rPr>
              <a:t>*</a:t>
            </a:r>
            <a:r>
              <a:rPr lang="en-US" sz="2000" dirty="0">
                <a:cs typeface="Segoe UI"/>
              </a:rPr>
              <a:t>The positive lab test can be outside of the 60-day time frame if a continued illness, without recovery, results in death</a:t>
            </a:r>
          </a:p>
          <a:p>
            <a:pPr lvl="1"/>
            <a:endParaRPr lang="en-US" sz="1000" dirty="0">
              <a:latin typeface="Segoe UI"/>
              <a:cs typeface="Segoe UI"/>
            </a:endParaRPr>
          </a:p>
          <a:p>
            <a:endParaRPr lang="en-US" dirty="0"/>
          </a:p>
        </p:txBody>
      </p:sp>
    </p:spTree>
    <p:extLst>
      <p:ext uri="{BB962C8B-B14F-4D97-AF65-F5344CB8AC3E}">
        <p14:creationId xmlns:p14="http://schemas.microsoft.com/office/powerpoint/2010/main" val="2569989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22CA-14D5-D5B1-11E8-4EE8BBA0F760}"/>
              </a:ext>
            </a:extLst>
          </p:cNvPr>
          <p:cNvSpPr>
            <a:spLocks noGrp="1"/>
          </p:cNvSpPr>
          <p:nvPr>
            <p:ph type="title"/>
          </p:nvPr>
        </p:nvSpPr>
        <p:spPr/>
        <p:txBody>
          <a:bodyPr lIns="91440" tIns="45720" rIns="91440" bIns="45720" anchor="b" anchorCtr="0">
            <a:spAutoFit/>
          </a:bodyPr>
          <a:lstStyle/>
          <a:p>
            <a:r>
              <a:rPr lang="en-US">
                <a:latin typeface="Segoe UI"/>
                <a:cs typeface="Segoe UI"/>
              </a:rPr>
              <a:t>Reporting Guidelines – COVID-19 Deaths</a:t>
            </a:r>
            <a:endParaRPr lang="en-US"/>
          </a:p>
        </p:txBody>
      </p:sp>
      <p:sp>
        <p:nvSpPr>
          <p:cNvPr id="3" name="Content Placeholder 2">
            <a:extLst>
              <a:ext uri="{FF2B5EF4-FFF2-40B4-BE49-F238E27FC236}">
                <a16:creationId xmlns:a16="http://schemas.microsoft.com/office/drawing/2014/main" id="{3B6B09C8-59AA-4034-DC93-E6B6A272BB0F}"/>
              </a:ext>
            </a:extLst>
          </p:cNvPr>
          <p:cNvSpPr>
            <a:spLocks noGrp="1"/>
          </p:cNvSpPr>
          <p:nvPr>
            <p:ph sz="quarter" idx="10"/>
          </p:nvPr>
        </p:nvSpPr>
        <p:spPr>
          <a:xfrm>
            <a:off x="838200" y="1747360"/>
            <a:ext cx="10515600" cy="4917936"/>
          </a:xfrm>
        </p:spPr>
        <p:txBody>
          <a:bodyPr lIns="91440" tIns="45720" rIns="91440" bIns="45720" anchor="t"/>
          <a:lstStyle/>
          <a:p>
            <a:r>
              <a:rPr lang="en-US" sz="2000" i="1" dirty="0">
                <a:latin typeface="Segoe UI"/>
                <a:cs typeface="Segoe UI"/>
              </a:rPr>
              <a:t>For surveillance purposes, </a:t>
            </a:r>
            <a:r>
              <a:rPr lang="en-US" sz="2000" dirty="0">
                <a:latin typeface="Segoe UI"/>
                <a:cs typeface="Segoe UI"/>
              </a:rPr>
              <a:t>COVID-19-associated deaths require the following: </a:t>
            </a:r>
          </a:p>
          <a:p>
            <a:endParaRPr lang="en-US" sz="600" dirty="0">
              <a:latin typeface="Segoe UI"/>
              <a:cs typeface="Segoe UI"/>
            </a:endParaRPr>
          </a:p>
          <a:p>
            <a:pPr marL="342900" lvl="1" indent="-342900">
              <a:lnSpc>
                <a:spcPct val="110000"/>
              </a:lnSpc>
              <a:spcBef>
                <a:spcPts val="0"/>
              </a:spcBef>
            </a:pPr>
            <a:r>
              <a:rPr lang="en-US" sz="2000" b="1" dirty="0">
                <a:latin typeface="Segoe UI"/>
                <a:cs typeface="Segoe UI"/>
              </a:rPr>
              <a:t>Death certificate lists COVID-19</a:t>
            </a:r>
            <a:r>
              <a:rPr lang="en-US" sz="2000" dirty="0">
                <a:latin typeface="Segoe UI"/>
                <a:cs typeface="Segoe UI"/>
              </a:rPr>
              <a:t> or an equivalent term as an immediate, underlying, or contributing cause of death.  </a:t>
            </a:r>
          </a:p>
          <a:p>
            <a:pPr marL="342900" lvl="1" indent="-342900">
              <a:lnSpc>
                <a:spcPct val="110000"/>
              </a:lnSpc>
              <a:spcBef>
                <a:spcPts val="0"/>
              </a:spcBef>
            </a:pPr>
            <a:r>
              <a:rPr lang="en-US" sz="2000" dirty="0">
                <a:latin typeface="Segoe UI"/>
                <a:cs typeface="Segoe UI"/>
              </a:rPr>
              <a:t>OR Death is determined to be attributed to COVID through complete epi investigation </a:t>
            </a:r>
            <a:r>
              <a:rPr lang="en-US" sz="2000" i="1" dirty="0">
                <a:latin typeface="Segoe UI"/>
                <a:cs typeface="Segoe UI"/>
              </a:rPr>
              <a:t>(rarely done since routine cases are no longer investigated)</a:t>
            </a:r>
            <a:br>
              <a:rPr lang="en-US" sz="2000" dirty="0">
                <a:latin typeface="Segoe UI"/>
                <a:cs typeface="Segoe UI"/>
              </a:rPr>
            </a:br>
            <a:endParaRPr lang="en-US" sz="2000" dirty="0">
              <a:latin typeface="Segoe UI"/>
              <a:cs typeface="Segoe UI"/>
            </a:endParaRPr>
          </a:p>
          <a:p>
            <a:r>
              <a:rPr lang="en-US" sz="2000" dirty="0">
                <a:latin typeface="Segoe UI"/>
                <a:cs typeface="Segoe UI"/>
              </a:rPr>
              <a:t>After case investigation, COVID-19 associated deaths are classified as either  </a:t>
            </a:r>
          </a:p>
          <a:p>
            <a:pPr marL="342900" lvl="1" indent="-342900">
              <a:lnSpc>
                <a:spcPct val="110000"/>
              </a:lnSpc>
              <a:spcBef>
                <a:spcPts val="0"/>
              </a:spcBef>
            </a:pPr>
            <a:r>
              <a:rPr lang="en-US" sz="2000" dirty="0">
                <a:latin typeface="Segoe UI"/>
                <a:cs typeface="Segoe UI"/>
              </a:rPr>
              <a:t>Confirmed</a:t>
            </a:r>
          </a:p>
          <a:p>
            <a:pPr marL="342900" lvl="1" indent="-342900">
              <a:lnSpc>
                <a:spcPct val="110000"/>
              </a:lnSpc>
              <a:spcBef>
                <a:spcPts val="0"/>
              </a:spcBef>
            </a:pPr>
            <a:r>
              <a:rPr lang="en-US" sz="2000" dirty="0">
                <a:latin typeface="Segoe UI"/>
                <a:cs typeface="Segoe UI"/>
              </a:rPr>
              <a:t>Probable, or </a:t>
            </a:r>
          </a:p>
          <a:p>
            <a:pPr marL="342900" lvl="1" indent="-342900">
              <a:lnSpc>
                <a:spcPct val="110000"/>
              </a:lnSpc>
              <a:spcBef>
                <a:spcPts val="0"/>
              </a:spcBef>
            </a:pPr>
            <a:r>
              <a:rPr lang="en-US" sz="2000" dirty="0">
                <a:latin typeface="Segoe UI"/>
                <a:cs typeface="Segoe UI"/>
              </a:rPr>
              <a:t>Suspect SARS-CoV-2 infection case determined that COVID-19 was the cause of death or contributed to the death. </a:t>
            </a:r>
          </a:p>
          <a:p>
            <a:pPr marL="342900" lvl="1" indent="-342900">
              <a:lnSpc>
                <a:spcPct val="110000"/>
              </a:lnSpc>
              <a:spcBef>
                <a:spcPts val="0"/>
              </a:spcBef>
            </a:pPr>
            <a:endParaRPr lang="en-US" sz="800" dirty="0">
              <a:latin typeface="Segoe UI"/>
              <a:cs typeface="Segoe UI"/>
            </a:endParaRPr>
          </a:p>
          <a:p>
            <a:pPr marL="0" lvl="1" indent="0">
              <a:lnSpc>
                <a:spcPct val="110000"/>
              </a:lnSpc>
              <a:spcBef>
                <a:spcPts val="0"/>
              </a:spcBef>
              <a:buNone/>
            </a:pPr>
            <a:r>
              <a:rPr lang="en-US" sz="1800" i="1" dirty="0">
                <a:latin typeface="Segoe UI"/>
                <a:cs typeface="Segoe UI"/>
              </a:rPr>
              <a:t>*Universal case investigation of COVID-19 was discontinued in 2022. Investigation of COVID-19 deaths is often initiated by a hospital or coroner/medical examiner report of COD related to COVID-19.</a:t>
            </a:r>
            <a:endParaRPr lang="en-US" sz="1800" dirty="0">
              <a:latin typeface="Segoe UI"/>
              <a:cs typeface="Segoe UI"/>
            </a:endParaRPr>
          </a:p>
        </p:txBody>
      </p:sp>
    </p:spTree>
    <p:extLst>
      <p:ext uri="{BB962C8B-B14F-4D97-AF65-F5344CB8AC3E}">
        <p14:creationId xmlns:p14="http://schemas.microsoft.com/office/powerpoint/2010/main" val="319924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B7A1B-E0E8-1BFF-E436-A9CADC4E8715}"/>
              </a:ext>
            </a:extLst>
          </p:cNvPr>
          <p:cNvSpPr>
            <a:spLocks noGrp="1"/>
          </p:cNvSpPr>
          <p:nvPr>
            <p:ph type="title"/>
          </p:nvPr>
        </p:nvSpPr>
        <p:spPr/>
        <p:txBody>
          <a:bodyPr>
            <a:normAutofit fontScale="90000"/>
          </a:bodyPr>
          <a:lstStyle/>
          <a:p>
            <a:r>
              <a:rPr lang="en-US"/>
              <a:t>Viral Respiratory Surveillance Workflow - Deaths</a:t>
            </a:r>
          </a:p>
        </p:txBody>
      </p:sp>
      <p:sp>
        <p:nvSpPr>
          <p:cNvPr id="3" name="Content Placeholder 2">
            <a:extLst>
              <a:ext uri="{FF2B5EF4-FFF2-40B4-BE49-F238E27FC236}">
                <a16:creationId xmlns:a16="http://schemas.microsoft.com/office/drawing/2014/main" id="{5845E3C3-F4A5-2C67-FE08-7122C375583B}"/>
              </a:ext>
            </a:extLst>
          </p:cNvPr>
          <p:cNvSpPr>
            <a:spLocks noGrp="1"/>
          </p:cNvSpPr>
          <p:nvPr>
            <p:ph sz="quarter" idx="10"/>
          </p:nvPr>
        </p:nvSpPr>
        <p:spPr>
          <a:xfrm>
            <a:off x="7411015" y="1703298"/>
            <a:ext cx="3942784" cy="1046175"/>
          </a:xfrm>
        </p:spPr>
        <p:txBody>
          <a:bodyPr/>
          <a:lstStyle/>
          <a:p>
            <a:r>
              <a:rPr lang="en-US" sz="1600">
                <a:solidFill>
                  <a:schemeClr val="bg2">
                    <a:lumMod val="10000"/>
                  </a:schemeClr>
                </a:solidFill>
              </a:rPr>
              <a:t>Suspect VRD death is entered into SendSS via a case report form (Influenza-Fatal Cases, RSV-Fatal Cases, or COVID-19 – Fatal Cases). </a:t>
            </a:r>
          </a:p>
        </p:txBody>
      </p:sp>
      <p:sp>
        <p:nvSpPr>
          <p:cNvPr id="4" name="Content Placeholder 3">
            <a:extLst>
              <a:ext uri="{FF2B5EF4-FFF2-40B4-BE49-F238E27FC236}">
                <a16:creationId xmlns:a16="http://schemas.microsoft.com/office/drawing/2014/main" id="{FAA79F03-EDA3-E2E7-EE8E-1A5ABD35C314}"/>
              </a:ext>
            </a:extLst>
          </p:cNvPr>
          <p:cNvSpPr>
            <a:spLocks noGrp="1"/>
          </p:cNvSpPr>
          <p:nvPr>
            <p:ph sz="quarter" idx="11"/>
          </p:nvPr>
        </p:nvSpPr>
        <p:spPr>
          <a:xfrm>
            <a:off x="838200" y="2903821"/>
            <a:ext cx="3941469" cy="1064096"/>
          </a:xfrm>
        </p:spPr>
        <p:txBody>
          <a:bodyPr/>
          <a:lstStyle/>
          <a:p>
            <a:r>
              <a:rPr lang="en-US" sz="1600">
                <a:solidFill>
                  <a:schemeClr val="bg2">
                    <a:lumMod val="10000"/>
                  </a:schemeClr>
                </a:solidFill>
              </a:rPr>
              <a:t>State VRD EPI team will review the CRF and pertinent documentation uploaded (positive lab result, discharge diagnosis summary, death certificate). </a:t>
            </a:r>
          </a:p>
        </p:txBody>
      </p:sp>
      <p:sp>
        <p:nvSpPr>
          <p:cNvPr id="5" name="Content Placeholder 4">
            <a:extLst>
              <a:ext uri="{FF2B5EF4-FFF2-40B4-BE49-F238E27FC236}">
                <a16:creationId xmlns:a16="http://schemas.microsoft.com/office/drawing/2014/main" id="{B6088E18-9E7B-2551-D28E-EE0F3086444E}"/>
              </a:ext>
            </a:extLst>
          </p:cNvPr>
          <p:cNvSpPr>
            <a:spLocks noGrp="1"/>
          </p:cNvSpPr>
          <p:nvPr>
            <p:ph sz="quarter" idx="12"/>
          </p:nvPr>
        </p:nvSpPr>
        <p:spPr>
          <a:xfrm>
            <a:off x="7411015" y="4234257"/>
            <a:ext cx="3942784" cy="829233"/>
          </a:xfrm>
        </p:spPr>
        <p:txBody>
          <a:bodyPr/>
          <a:lstStyle/>
          <a:p>
            <a:r>
              <a:rPr lang="en-US" sz="1600">
                <a:solidFill>
                  <a:schemeClr val="bg2">
                    <a:lumMod val="10000"/>
                  </a:schemeClr>
                </a:solidFill>
              </a:rPr>
              <a:t>The team will reach out to respective district EPIs or IPs for missing information, if any.</a:t>
            </a:r>
          </a:p>
        </p:txBody>
      </p:sp>
      <p:sp>
        <p:nvSpPr>
          <p:cNvPr id="6" name="Content Placeholder 5">
            <a:extLst>
              <a:ext uri="{FF2B5EF4-FFF2-40B4-BE49-F238E27FC236}">
                <a16:creationId xmlns:a16="http://schemas.microsoft.com/office/drawing/2014/main" id="{CB45803D-514B-913A-E191-6078FFB99C5D}"/>
              </a:ext>
            </a:extLst>
          </p:cNvPr>
          <p:cNvSpPr>
            <a:spLocks noGrp="1"/>
          </p:cNvSpPr>
          <p:nvPr>
            <p:ph sz="quarter" idx="13"/>
          </p:nvPr>
        </p:nvSpPr>
        <p:spPr>
          <a:xfrm>
            <a:off x="841918" y="5293625"/>
            <a:ext cx="3941469" cy="1221475"/>
          </a:xfrm>
        </p:spPr>
        <p:txBody>
          <a:bodyPr/>
          <a:lstStyle/>
          <a:p>
            <a:r>
              <a:rPr lang="en-US" sz="1600">
                <a:solidFill>
                  <a:schemeClr val="bg2">
                    <a:lumMod val="10000"/>
                  </a:schemeClr>
                </a:solidFill>
              </a:rPr>
              <a:t>The team will decide based on the documentation provided + eligibility criteria based on standard national definitions and finalize classification of the case. </a:t>
            </a:r>
          </a:p>
        </p:txBody>
      </p:sp>
    </p:spTree>
    <p:extLst>
      <p:ext uri="{BB962C8B-B14F-4D97-AF65-F5344CB8AC3E}">
        <p14:creationId xmlns:p14="http://schemas.microsoft.com/office/powerpoint/2010/main" val="669054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CC73B-956E-CF1B-38AE-E52AB0F99D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C98DA-EB09-9FC9-B883-ECC125C4E32F}"/>
              </a:ext>
            </a:extLst>
          </p:cNvPr>
          <p:cNvSpPr>
            <a:spLocks noGrp="1"/>
          </p:cNvSpPr>
          <p:nvPr>
            <p:ph type="title"/>
          </p:nvPr>
        </p:nvSpPr>
        <p:spPr/>
        <p:txBody>
          <a:bodyPr>
            <a:normAutofit fontScale="90000"/>
          </a:bodyPr>
          <a:lstStyle/>
          <a:p>
            <a:r>
              <a:rPr lang="en-US"/>
              <a:t>Viral Respiratory Surveillance Workflow - Deaths</a:t>
            </a:r>
          </a:p>
        </p:txBody>
      </p:sp>
      <p:sp>
        <p:nvSpPr>
          <p:cNvPr id="14" name="Content Placeholder 13">
            <a:extLst>
              <a:ext uri="{FF2B5EF4-FFF2-40B4-BE49-F238E27FC236}">
                <a16:creationId xmlns:a16="http://schemas.microsoft.com/office/drawing/2014/main" id="{D9187BA5-0E7F-0A86-C69D-84D08CA2180A}"/>
              </a:ext>
            </a:extLst>
          </p:cNvPr>
          <p:cNvSpPr>
            <a:spLocks noGrp="1"/>
          </p:cNvSpPr>
          <p:nvPr>
            <p:ph sz="quarter" idx="10"/>
          </p:nvPr>
        </p:nvSpPr>
        <p:spPr>
          <a:xfrm>
            <a:off x="838200" y="1784350"/>
            <a:ext cx="9970477" cy="4437063"/>
          </a:xfrm>
        </p:spPr>
        <p:txBody>
          <a:bodyPr lIns="91440" tIns="45720" rIns="91440" bIns="45720" anchor="t"/>
          <a:lstStyle/>
          <a:p>
            <a:pPr>
              <a:lnSpc>
                <a:spcPct val="110000"/>
              </a:lnSpc>
              <a:spcBef>
                <a:spcPts val="0"/>
              </a:spcBef>
            </a:pPr>
            <a:r>
              <a:rPr lang="en-US" b="1" dirty="0">
                <a:latin typeface="Segoe UI"/>
                <a:cs typeface="Segoe UI"/>
              </a:rPr>
              <a:t>What Helps Speed Up Fatal Case Investigations?</a:t>
            </a:r>
          </a:p>
          <a:p>
            <a:pPr>
              <a:lnSpc>
                <a:spcPct val="110000"/>
              </a:lnSpc>
              <a:spcBef>
                <a:spcPts val="0"/>
              </a:spcBef>
            </a:pPr>
            <a:endParaRPr lang="en-US" sz="800" b="1" dirty="0">
              <a:latin typeface="Segoe UI"/>
              <a:cs typeface="Segoe UI"/>
            </a:endParaRPr>
          </a:p>
          <a:p>
            <a:pPr marL="342900" lvl="1" indent="-342900">
              <a:lnSpc>
                <a:spcPct val="110000"/>
              </a:lnSpc>
              <a:spcBef>
                <a:spcPts val="0"/>
              </a:spcBef>
            </a:pPr>
            <a:r>
              <a:rPr lang="en-US" dirty="0">
                <a:latin typeface="Segoe UI"/>
                <a:cs typeface="Segoe UI"/>
              </a:rPr>
              <a:t>Directly report all suspect Flu, RSV, and COVID-19-associated deaths in SendSS or notify your district health department. </a:t>
            </a:r>
          </a:p>
          <a:p>
            <a:pPr marL="342900" lvl="1" indent="-342900">
              <a:lnSpc>
                <a:spcPct val="110000"/>
              </a:lnSpc>
              <a:spcBef>
                <a:spcPts val="0"/>
              </a:spcBef>
            </a:pPr>
            <a:endParaRPr lang="en-US" sz="800" dirty="0">
              <a:latin typeface="Segoe UI"/>
              <a:cs typeface="Segoe UI"/>
            </a:endParaRPr>
          </a:p>
          <a:p>
            <a:pPr lvl="1" indent="-283464">
              <a:lnSpc>
                <a:spcPct val="110000"/>
              </a:lnSpc>
              <a:spcBef>
                <a:spcPts val="0"/>
              </a:spcBef>
              <a:buFont typeface="Courier New" panose="02070309020205020404" pitchFamily="49" charset="0"/>
              <a:buChar char="o"/>
            </a:pPr>
            <a:r>
              <a:rPr lang="en-US" dirty="0">
                <a:latin typeface="Segoe UI"/>
                <a:cs typeface="Segoe UI"/>
              </a:rPr>
              <a:t>If you are directly submitting a Case Report Form (CRF) in SendSS, upload relevant lab results and discharge diagnosis summaries. </a:t>
            </a:r>
          </a:p>
          <a:p>
            <a:pPr lvl="1" indent="-283464">
              <a:lnSpc>
                <a:spcPct val="110000"/>
              </a:lnSpc>
              <a:spcBef>
                <a:spcPts val="0"/>
              </a:spcBef>
              <a:buFont typeface="Courier New" panose="02070309020205020404" pitchFamily="49" charset="0"/>
              <a:buChar char="o"/>
            </a:pPr>
            <a:r>
              <a:rPr lang="en-US" dirty="0">
                <a:latin typeface="Segoe UI"/>
                <a:cs typeface="Segoe UI"/>
              </a:rPr>
              <a:t>Complete as many sections as possible, especially the patient demographic section (including name, DOB, Address, DOD, race &amp; ethnicity). </a:t>
            </a: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52353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EAF46-6603-37FD-04AC-299E3362FD21}"/>
              </a:ext>
            </a:extLst>
          </p:cNvPr>
          <p:cNvSpPr>
            <a:spLocks noGrp="1"/>
          </p:cNvSpPr>
          <p:nvPr>
            <p:ph type="title"/>
          </p:nvPr>
        </p:nvSpPr>
        <p:spPr/>
        <p:txBody>
          <a:bodyPr/>
          <a:lstStyle/>
          <a:p>
            <a:r>
              <a:rPr lang="en-US"/>
              <a:t>Reporting Guidelines - Outbreaks</a:t>
            </a:r>
          </a:p>
        </p:txBody>
      </p:sp>
      <p:sp>
        <p:nvSpPr>
          <p:cNvPr id="3" name="Content Placeholder 2">
            <a:extLst>
              <a:ext uri="{FF2B5EF4-FFF2-40B4-BE49-F238E27FC236}">
                <a16:creationId xmlns:a16="http://schemas.microsoft.com/office/drawing/2014/main" id="{C89F1A9A-86A6-0BD4-DCEE-FFA11CC74668}"/>
              </a:ext>
            </a:extLst>
          </p:cNvPr>
          <p:cNvSpPr>
            <a:spLocks noGrp="1"/>
          </p:cNvSpPr>
          <p:nvPr>
            <p:ph sz="quarter" idx="10"/>
          </p:nvPr>
        </p:nvSpPr>
        <p:spPr>
          <a:xfrm>
            <a:off x="569769" y="1710704"/>
            <a:ext cx="10783498" cy="4848413"/>
          </a:xfrm>
        </p:spPr>
        <p:txBody>
          <a:bodyPr lIns="91440" tIns="45720" rIns="91440" bIns="45720" anchor="t"/>
          <a:lstStyle/>
          <a:p>
            <a:pPr fontAlgn="base">
              <a:lnSpc>
                <a:spcPct val="110000"/>
              </a:lnSpc>
              <a:spcBef>
                <a:spcPts val="0"/>
              </a:spcBef>
            </a:pPr>
            <a:r>
              <a:rPr lang="en-US" sz="2000" b="1" u="sng" dirty="0">
                <a:latin typeface="Segoe UI"/>
                <a:cs typeface="Segoe UI"/>
              </a:rPr>
              <a:t>We follow the general outbreak definition for influenza &amp; RSV in non-LTCF settings:</a:t>
            </a:r>
            <a:r>
              <a:rPr lang="en-US" sz="2000" u="sng" dirty="0">
                <a:latin typeface="Segoe UI"/>
                <a:cs typeface="Segoe UI"/>
              </a:rPr>
              <a:t>​</a:t>
            </a:r>
            <a:endParaRPr lang="en-US" sz="2000" dirty="0"/>
          </a:p>
          <a:p>
            <a:pPr>
              <a:lnSpc>
                <a:spcPct val="110000"/>
              </a:lnSpc>
              <a:spcBef>
                <a:spcPts val="0"/>
              </a:spcBef>
            </a:pPr>
            <a:r>
              <a:rPr lang="en-US" sz="2000" dirty="0">
                <a:latin typeface="Segoe UI"/>
                <a:cs typeface="Segoe UI"/>
              </a:rPr>
              <a:t>Two or more people with a similar illness following a documented common exposure within the state of GA. Illnesses occurring among residents of the same facility, students at the same school, etc. are considered an outbreak if it is clear that more than one resident or student was exposed at the same time, or the number of illnesses is greater than expected. ​</a:t>
            </a:r>
            <a:endParaRPr lang="en-US" sz="2000" dirty="0"/>
          </a:p>
          <a:p>
            <a:pPr fontAlgn="base">
              <a:lnSpc>
                <a:spcPct val="110000"/>
              </a:lnSpc>
              <a:spcBef>
                <a:spcPts val="0"/>
              </a:spcBef>
            </a:pPr>
            <a:r>
              <a:rPr lang="en-US" sz="2000" dirty="0">
                <a:latin typeface="Segoe UI"/>
                <a:cs typeface="Segoe UI"/>
              </a:rPr>
              <a:t>​</a:t>
            </a:r>
          </a:p>
          <a:p>
            <a:pPr fontAlgn="base">
              <a:lnSpc>
                <a:spcPct val="110000"/>
              </a:lnSpc>
              <a:spcBef>
                <a:spcPts val="0"/>
              </a:spcBef>
            </a:pPr>
            <a:r>
              <a:rPr lang="en-US" sz="2000" b="1" u="sng" dirty="0">
                <a:latin typeface="Segoe UI"/>
                <a:cs typeface="Segoe UI"/>
              </a:rPr>
              <a:t>Influenza &amp; RSV in a LTCF setting:</a:t>
            </a:r>
            <a:r>
              <a:rPr lang="en-US" sz="2000" u="sng" dirty="0">
                <a:latin typeface="Segoe UI"/>
                <a:cs typeface="Segoe UI"/>
              </a:rPr>
              <a:t>​</a:t>
            </a:r>
            <a:endParaRPr lang="en-US" sz="2000" dirty="0">
              <a:latin typeface="Segoe UI"/>
              <a:cs typeface="Segoe UI"/>
            </a:endParaRPr>
          </a:p>
          <a:p>
            <a:pPr>
              <a:lnSpc>
                <a:spcPct val="110000"/>
              </a:lnSpc>
              <a:spcBef>
                <a:spcPts val="0"/>
              </a:spcBef>
            </a:pPr>
            <a:r>
              <a:rPr lang="en-US" sz="2000" dirty="0">
                <a:latin typeface="Segoe UI"/>
                <a:cs typeface="Segoe UI"/>
              </a:rPr>
              <a:t>If </a:t>
            </a:r>
            <a:r>
              <a:rPr lang="en-US" sz="2000" b="1" dirty="0">
                <a:latin typeface="Segoe UI"/>
                <a:cs typeface="Segoe UI"/>
              </a:rPr>
              <a:t>one</a:t>
            </a:r>
            <a:r>
              <a:rPr lang="en-US" sz="2000" dirty="0">
                <a:latin typeface="Segoe UI"/>
                <a:cs typeface="Segoe UI"/>
              </a:rPr>
              <a:t> laboratory-confirmed influenza or RSV-positive case is identified </a:t>
            </a:r>
            <a:r>
              <a:rPr lang="en-US" sz="2000" i="1" dirty="0">
                <a:latin typeface="Segoe UI"/>
                <a:cs typeface="Segoe UI"/>
              </a:rPr>
              <a:t>along with other cases of acute respiratory illness</a:t>
            </a:r>
            <a:r>
              <a:rPr lang="en-US" sz="2000" dirty="0">
                <a:latin typeface="Segoe UI"/>
                <a:cs typeface="Segoe UI"/>
              </a:rPr>
              <a:t> within a unit in a LTCF, an influenza or RSV outbreak </a:t>
            </a:r>
            <a:r>
              <a:rPr lang="en-US" sz="2000" i="1" dirty="0">
                <a:latin typeface="Segoe UI"/>
                <a:cs typeface="Segoe UI"/>
              </a:rPr>
              <a:t>may </a:t>
            </a:r>
            <a:r>
              <a:rPr lang="en-US" sz="2000" dirty="0">
                <a:latin typeface="Segoe UI"/>
                <a:cs typeface="Segoe UI"/>
              </a:rPr>
              <a:t>be occurring.</a:t>
            </a:r>
            <a:br>
              <a:rPr lang="en-US" sz="2000" dirty="0">
                <a:latin typeface="Segoe UI"/>
                <a:cs typeface="Segoe UI"/>
              </a:rPr>
            </a:br>
            <a:endParaRPr lang="en-US" sz="2000" dirty="0">
              <a:latin typeface="Segoe UI"/>
              <a:cs typeface="Segoe UI"/>
            </a:endParaRPr>
          </a:p>
          <a:p>
            <a:pPr>
              <a:lnSpc>
                <a:spcPct val="110000"/>
              </a:lnSpc>
              <a:spcBef>
                <a:spcPts val="0"/>
              </a:spcBef>
            </a:pPr>
            <a:r>
              <a:rPr lang="en-US" sz="2000" dirty="0">
                <a:latin typeface="Segoe UI"/>
                <a:cs typeface="Segoe UI"/>
              </a:rPr>
              <a:t>When </a:t>
            </a:r>
            <a:r>
              <a:rPr lang="en-US" sz="2000" b="1" dirty="0">
                <a:latin typeface="Segoe UI"/>
                <a:cs typeface="Segoe UI"/>
              </a:rPr>
              <a:t>2 cases</a:t>
            </a:r>
            <a:r>
              <a:rPr lang="en-US" sz="2000" dirty="0">
                <a:latin typeface="Segoe UI"/>
                <a:cs typeface="Segoe UI"/>
              </a:rPr>
              <a:t> of lab-confirmed influenza or RSV are identified </a:t>
            </a:r>
            <a:r>
              <a:rPr lang="en-US" sz="2000" i="1" dirty="0">
                <a:latin typeface="Segoe UI"/>
                <a:cs typeface="Segoe UI"/>
              </a:rPr>
              <a:t>within 72 hours of each other in residents in the same unit</a:t>
            </a:r>
            <a:r>
              <a:rPr lang="en-US" sz="2000" dirty="0">
                <a:latin typeface="Segoe UI"/>
                <a:cs typeface="Segoe UI"/>
              </a:rPr>
              <a:t>, an outbreak </a:t>
            </a:r>
            <a:r>
              <a:rPr lang="en-US" sz="2000" b="1" dirty="0">
                <a:latin typeface="Segoe UI"/>
                <a:cs typeface="Segoe UI"/>
              </a:rPr>
              <a:t>is </a:t>
            </a:r>
            <a:r>
              <a:rPr lang="en-US" sz="2000" dirty="0">
                <a:latin typeface="Segoe UI"/>
                <a:cs typeface="Segoe UI"/>
              </a:rPr>
              <a:t>occurring, and </a:t>
            </a:r>
            <a:r>
              <a:rPr lang="en-US" sz="2000" u="sng" dirty="0">
                <a:latin typeface="Segoe UI"/>
                <a:cs typeface="Segoe UI"/>
              </a:rPr>
              <a:t>outbreak control measures should be implemented ASAP.</a:t>
            </a:r>
            <a:endParaRPr lang="en-US" sz="2000" dirty="0">
              <a:latin typeface="Segoe UI"/>
              <a:cs typeface="Segoe UI"/>
            </a:endParaRPr>
          </a:p>
          <a:p>
            <a:pPr fontAlgn="base"/>
            <a:r>
              <a:rPr lang="en-US" sz="1800" dirty="0">
                <a:latin typeface="Segoe UI"/>
                <a:cs typeface="Segoe UI"/>
              </a:rPr>
              <a:t>​</a:t>
            </a:r>
          </a:p>
          <a:p>
            <a:endParaRPr lang="en-US" dirty="0"/>
          </a:p>
        </p:txBody>
      </p:sp>
    </p:spTree>
    <p:extLst>
      <p:ext uri="{BB962C8B-B14F-4D97-AF65-F5344CB8AC3E}">
        <p14:creationId xmlns:p14="http://schemas.microsoft.com/office/powerpoint/2010/main" val="2036235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C8068-8453-68BC-31D1-972313B2D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4910F-37AC-3BB2-0C42-50AF27552AD6}"/>
              </a:ext>
            </a:extLst>
          </p:cNvPr>
          <p:cNvSpPr>
            <a:spLocks noGrp="1"/>
          </p:cNvSpPr>
          <p:nvPr>
            <p:ph type="title"/>
          </p:nvPr>
        </p:nvSpPr>
        <p:spPr/>
        <p:txBody>
          <a:bodyPr>
            <a:normAutofit/>
          </a:bodyPr>
          <a:lstStyle/>
          <a:p>
            <a:r>
              <a:rPr lang="en-US" sz="3200"/>
              <a:t>Viral Respiratory Surveillance Workflow - Outbreaks</a:t>
            </a:r>
          </a:p>
        </p:txBody>
      </p:sp>
      <p:sp>
        <p:nvSpPr>
          <p:cNvPr id="3" name="Content Placeholder 2">
            <a:extLst>
              <a:ext uri="{FF2B5EF4-FFF2-40B4-BE49-F238E27FC236}">
                <a16:creationId xmlns:a16="http://schemas.microsoft.com/office/drawing/2014/main" id="{A99B7C8C-EB20-BF82-D313-02B3AF9F38ED}"/>
              </a:ext>
            </a:extLst>
          </p:cNvPr>
          <p:cNvSpPr>
            <a:spLocks noGrp="1"/>
          </p:cNvSpPr>
          <p:nvPr>
            <p:ph sz="quarter" idx="10"/>
          </p:nvPr>
        </p:nvSpPr>
        <p:spPr>
          <a:xfrm>
            <a:off x="7411015" y="1703299"/>
            <a:ext cx="3942784" cy="1026650"/>
          </a:xfrm>
        </p:spPr>
        <p:txBody>
          <a:bodyPr/>
          <a:lstStyle/>
          <a:p>
            <a:r>
              <a:rPr lang="en-US" sz="1600" dirty="0">
                <a:solidFill>
                  <a:schemeClr val="bg2">
                    <a:lumMod val="10000"/>
                  </a:schemeClr>
                </a:solidFill>
              </a:rPr>
              <a:t>A district health department is notified of a cluster or outbreak via the facility or syndromic surveillance alerts from DPH state. </a:t>
            </a:r>
          </a:p>
        </p:txBody>
      </p:sp>
      <p:sp>
        <p:nvSpPr>
          <p:cNvPr id="4" name="Content Placeholder 3">
            <a:extLst>
              <a:ext uri="{FF2B5EF4-FFF2-40B4-BE49-F238E27FC236}">
                <a16:creationId xmlns:a16="http://schemas.microsoft.com/office/drawing/2014/main" id="{4600AD90-D4B0-7008-C3EF-B2DD713377D4}"/>
              </a:ext>
            </a:extLst>
          </p:cNvPr>
          <p:cNvSpPr>
            <a:spLocks noGrp="1"/>
          </p:cNvSpPr>
          <p:nvPr>
            <p:ph sz="quarter" idx="11"/>
          </p:nvPr>
        </p:nvSpPr>
        <p:spPr>
          <a:xfrm>
            <a:off x="838200" y="2594910"/>
            <a:ext cx="3941469" cy="1668180"/>
          </a:xfrm>
        </p:spPr>
        <p:txBody>
          <a:bodyPr/>
          <a:lstStyle/>
          <a:p>
            <a:r>
              <a:rPr lang="en-US" sz="1600" dirty="0">
                <a:solidFill>
                  <a:schemeClr val="bg2">
                    <a:lumMod val="10000"/>
                  </a:schemeClr>
                </a:solidFill>
              </a:rPr>
              <a:t>The district will follow up with the facility or setting to obtain additional information (case counts, line lists of reported sick individuals, confirmatory lab testing) based on national standards reportability criteria and provide prevention/isolation guidance.</a:t>
            </a:r>
          </a:p>
        </p:txBody>
      </p:sp>
      <p:sp>
        <p:nvSpPr>
          <p:cNvPr id="5" name="Content Placeholder 4">
            <a:extLst>
              <a:ext uri="{FF2B5EF4-FFF2-40B4-BE49-F238E27FC236}">
                <a16:creationId xmlns:a16="http://schemas.microsoft.com/office/drawing/2014/main" id="{121A9F77-D157-82FF-2320-4C118FE9DDAE}"/>
              </a:ext>
            </a:extLst>
          </p:cNvPr>
          <p:cNvSpPr>
            <a:spLocks noGrp="1"/>
          </p:cNvSpPr>
          <p:nvPr>
            <p:ph sz="quarter" idx="12"/>
          </p:nvPr>
        </p:nvSpPr>
        <p:spPr>
          <a:xfrm>
            <a:off x="7411015" y="4234257"/>
            <a:ext cx="3942784" cy="829233"/>
          </a:xfrm>
        </p:spPr>
        <p:txBody>
          <a:bodyPr/>
          <a:lstStyle/>
          <a:p>
            <a:r>
              <a:rPr lang="en-US" sz="1600">
                <a:solidFill>
                  <a:schemeClr val="bg2">
                    <a:lumMod val="10000"/>
                  </a:schemeClr>
                </a:solidFill>
              </a:rPr>
              <a:t>The district or IP will enter the outbreak or cluster into PHIRE (</a:t>
            </a:r>
            <a:r>
              <a:rPr lang="en-US" sz="1600" err="1">
                <a:solidFill>
                  <a:schemeClr val="bg2">
                    <a:lumMod val="10000"/>
                  </a:schemeClr>
                </a:solidFill>
              </a:rPr>
              <a:t>SendSS</a:t>
            </a:r>
            <a:r>
              <a:rPr lang="en-US" sz="1600">
                <a:solidFill>
                  <a:schemeClr val="bg2">
                    <a:lumMod val="10000"/>
                  </a:schemeClr>
                </a:solidFill>
              </a:rPr>
              <a:t> Outbreak system). </a:t>
            </a:r>
          </a:p>
        </p:txBody>
      </p:sp>
      <p:sp>
        <p:nvSpPr>
          <p:cNvPr id="6" name="Content Placeholder 5">
            <a:extLst>
              <a:ext uri="{FF2B5EF4-FFF2-40B4-BE49-F238E27FC236}">
                <a16:creationId xmlns:a16="http://schemas.microsoft.com/office/drawing/2014/main" id="{B85661CD-AD9A-E5B2-B939-F2307D53D839}"/>
              </a:ext>
            </a:extLst>
          </p:cNvPr>
          <p:cNvSpPr>
            <a:spLocks noGrp="1"/>
          </p:cNvSpPr>
          <p:nvPr>
            <p:ph sz="quarter" idx="13"/>
          </p:nvPr>
        </p:nvSpPr>
        <p:spPr>
          <a:xfrm>
            <a:off x="841918" y="5293625"/>
            <a:ext cx="3941469" cy="1078713"/>
          </a:xfrm>
        </p:spPr>
        <p:txBody>
          <a:bodyPr/>
          <a:lstStyle/>
          <a:p>
            <a:r>
              <a:rPr lang="en-US" sz="1600" dirty="0">
                <a:solidFill>
                  <a:schemeClr val="bg2">
                    <a:lumMod val="10000"/>
                  </a:schemeClr>
                </a:solidFill>
              </a:rPr>
              <a:t>The state VRD EPI team will reach out to the district if additional support is needed for guidance or testing needs at GPHL.</a:t>
            </a:r>
          </a:p>
        </p:txBody>
      </p:sp>
      <p:sp>
        <p:nvSpPr>
          <p:cNvPr id="8" name="TextBox 7">
            <a:extLst>
              <a:ext uri="{FF2B5EF4-FFF2-40B4-BE49-F238E27FC236}">
                <a16:creationId xmlns:a16="http://schemas.microsoft.com/office/drawing/2014/main" id="{990925DC-9348-36CF-EF68-0C218771C71E}"/>
              </a:ext>
            </a:extLst>
          </p:cNvPr>
          <p:cNvSpPr txBox="1"/>
          <p:nvPr/>
        </p:nvSpPr>
        <p:spPr>
          <a:xfrm>
            <a:off x="7435453" y="5813225"/>
            <a:ext cx="4762499"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Segoe UI"/>
              </a:rPr>
              <a:t>*</a:t>
            </a:r>
            <a:r>
              <a:rPr lang="en-US" sz="1600" i="1">
                <a:cs typeface="Segoe UI"/>
              </a:rPr>
              <a:t>Any suspect fatal case associated with an outbreak should also be reported. This helps us better surveil severe outcomes occurring within facility outbreaks. </a:t>
            </a:r>
          </a:p>
        </p:txBody>
      </p:sp>
    </p:spTree>
    <p:extLst>
      <p:ext uri="{BB962C8B-B14F-4D97-AF65-F5344CB8AC3E}">
        <p14:creationId xmlns:p14="http://schemas.microsoft.com/office/powerpoint/2010/main" val="1676957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CD78-1BB6-52E9-E44C-FF785EE6E8A3}"/>
              </a:ext>
            </a:extLst>
          </p:cNvPr>
          <p:cNvSpPr>
            <a:spLocks noGrp="1"/>
          </p:cNvSpPr>
          <p:nvPr>
            <p:ph type="title"/>
          </p:nvPr>
        </p:nvSpPr>
        <p:spPr>
          <a:xfrm>
            <a:off x="838200" y="799983"/>
            <a:ext cx="10515600" cy="590931"/>
          </a:xfrm>
        </p:spPr>
        <p:txBody>
          <a:bodyPr lIns="91440" tIns="45720" rIns="91440" bIns="45720" anchor="b" anchorCtr="0">
            <a:spAutoFit/>
          </a:bodyPr>
          <a:lstStyle/>
          <a:p>
            <a:r>
              <a:rPr lang="en-US" sz="3600">
                <a:latin typeface="Segoe UI"/>
                <a:cs typeface="Segoe UI"/>
              </a:rPr>
              <a:t>Current Season Trends – Influenza Hospitalizations ​</a:t>
            </a:r>
          </a:p>
        </p:txBody>
      </p:sp>
      <p:pic>
        <p:nvPicPr>
          <p:cNvPr id="4" name="Content Placeholder 3" descr="Chart, histogram&#10;&#10;AI-generated content may be incorrect.">
            <a:extLst>
              <a:ext uri="{FF2B5EF4-FFF2-40B4-BE49-F238E27FC236}">
                <a16:creationId xmlns:a16="http://schemas.microsoft.com/office/drawing/2014/main" id="{94F2F82A-C6E4-9E39-53BD-57D6A9E4EAE4}"/>
              </a:ext>
            </a:extLst>
          </p:cNvPr>
          <p:cNvPicPr>
            <a:picLocks noGrp="1" noChangeAspect="1"/>
          </p:cNvPicPr>
          <p:nvPr>
            <p:ph sz="quarter" idx="10"/>
          </p:nvPr>
        </p:nvPicPr>
        <p:blipFill>
          <a:blip r:embed="rId2"/>
          <a:stretch>
            <a:fillRect/>
          </a:stretch>
        </p:blipFill>
        <p:spPr>
          <a:xfrm>
            <a:off x="195502" y="1603931"/>
            <a:ext cx="7375264" cy="3092760"/>
          </a:xfrm>
          <a:prstGeom prst="rect">
            <a:avLst/>
          </a:prstGeom>
        </p:spPr>
      </p:pic>
      <p:pic>
        <p:nvPicPr>
          <p:cNvPr id="5" name="Picture 4" descr="Table&#10;">
            <a:extLst>
              <a:ext uri="{FF2B5EF4-FFF2-40B4-BE49-F238E27FC236}">
                <a16:creationId xmlns:a16="http://schemas.microsoft.com/office/drawing/2014/main" id="{0ED96465-A185-1E5C-88B5-D769879FADA1}"/>
              </a:ext>
            </a:extLst>
          </p:cNvPr>
          <p:cNvPicPr>
            <a:picLocks noChangeAspect="1"/>
          </p:cNvPicPr>
          <p:nvPr/>
        </p:nvPicPr>
        <p:blipFill>
          <a:blip r:embed="rId3"/>
          <a:stretch>
            <a:fillRect/>
          </a:stretch>
        </p:blipFill>
        <p:spPr>
          <a:xfrm>
            <a:off x="7010400" y="3515723"/>
            <a:ext cx="4981544" cy="2884987"/>
          </a:xfrm>
          <a:prstGeom prst="rect">
            <a:avLst/>
          </a:prstGeom>
          <a:ln>
            <a:solidFill>
              <a:schemeClr val="tx1"/>
            </a:solidFill>
          </a:ln>
        </p:spPr>
      </p:pic>
    </p:spTree>
    <p:extLst>
      <p:ext uri="{BB962C8B-B14F-4D97-AF65-F5344CB8AC3E}">
        <p14:creationId xmlns:p14="http://schemas.microsoft.com/office/powerpoint/2010/main" val="4230256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B5ED3-7AE9-A7EF-E3F5-AA3F3121750E}"/>
              </a:ext>
            </a:extLst>
          </p:cNvPr>
          <p:cNvSpPr>
            <a:spLocks noGrp="1"/>
          </p:cNvSpPr>
          <p:nvPr>
            <p:ph type="title"/>
          </p:nvPr>
        </p:nvSpPr>
        <p:spPr>
          <a:xfrm>
            <a:off x="838200" y="855383"/>
            <a:ext cx="10515600" cy="535531"/>
          </a:xfrm>
        </p:spPr>
        <p:txBody>
          <a:bodyPr lIns="91440" tIns="45720" rIns="91440" bIns="45720" anchor="b" anchorCtr="0">
            <a:spAutoFit/>
          </a:bodyPr>
          <a:lstStyle/>
          <a:p>
            <a:r>
              <a:rPr lang="en-US" sz="3200" dirty="0">
                <a:latin typeface="Segoe UI"/>
                <a:cs typeface="Segoe UI"/>
              </a:rPr>
              <a:t>Current Season Trends: Influenza-Associated Deaths</a:t>
            </a:r>
          </a:p>
        </p:txBody>
      </p:sp>
      <p:pic>
        <p:nvPicPr>
          <p:cNvPr id="4" name="Content Placeholder 3" descr="Chart, histogram&#10;&#10;AI-generated content may be incorrect.">
            <a:extLst>
              <a:ext uri="{FF2B5EF4-FFF2-40B4-BE49-F238E27FC236}">
                <a16:creationId xmlns:a16="http://schemas.microsoft.com/office/drawing/2014/main" id="{09FCD6EF-3037-43C4-2BC4-2C4888EBDD20}"/>
              </a:ext>
            </a:extLst>
          </p:cNvPr>
          <p:cNvPicPr>
            <a:picLocks noGrp="1" noChangeAspect="1"/>
          </p:cNvPicPr>
          <p:nvPr>
            <p:ph sz="quarter" idx="10"/>
          </p:nvPr>
        </p:nvPicPr>
        <p:blipFill>
          <a:blip r:embed="rId2"/>
          <a:stretch>
            <a:fillRect/>
          </a:stretch>
        </p:blipFill>
        <p:spPr>
          <a:xfrm>
            <a:off x="192974" y="1544883"/>
            <a:ext cx="6659765" cy="2778761"/>
          </a:xfrm>
          <a:prstGeom prst="rect">
            <a:avLst/>
          </a:prstGeom>
        </p:spPr>
      </p:pic>
      <p:pic>
        <p:nvPicPr>
          <p:cNvPr id="5" name="Picture 4" descr="Table&#10;&#10;AI-generated content may be incorrect.">
            <a:extLst>
              <a:ext uri="{FF2B5EF4-FFF2-40B4-BE49-F238E27FC236}">
                <a16:creationId xmlns:a16="http://schemas.microsoft.com/office/drawing/2014/main" id="{1C15EA5E-CE08-AF50-22B7-9004CC0069CD}"/>
              </a:ext>
            </a:extLst>
          </p:cNvPr>
          <p:cNvPicPr>
            <a:picLocks noChangeAspect="1"/>
          </p:cNvPicPr>
          <p:nvPr/>
        </p:nvPicPr>
        <p:blipFill>
          <a:blip r:embed="rId3"/>
          <a:stretch>
            <a:fillRect/>
          </a:stretch>
        </p:blipFill>
        <p:spPr>
          <a:xfrm>
            <a:off x="7004657" y="3713719"/>
            <a:ext cx="4994369" cy="2651405"/>
          </a:xfrm>
          <a:prstGeom prst="rect">
            <a:avLst/>
          </a:prstGeom>
          <a:ln>
            <a:solidFill>
              <a:schemeClr val="tx1"/>
            </a:solidFill>
          </a:ln>
        </p:spPr>
      </p:pic>
    </p:spTree>
    <p:extLst>
      <p:ext uri="{BB962C8B-B14F-4D97-AF65-F5344CB8AC3E}">
        <p14:creationId xmlns:p14="http://schemas.microsoft.com/office/powerpoint/2010/main" val="3554431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B7B42-21D5-8BEE-9D0F-AB9E304389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39297-673B-48E8-7532-037D909D4763}"/>
              </a:ext>
            </a:extLst>
          </p:cNvPr>
          <p:cNvSpPr>
            <a:spLocks noGrp="1"/>
          </p:cNvSpPr>
          <p:nvPr>
            <p:ph type="title"/>
          </p:nvPr>
        </p:nvSpPr>
        <p:spPr>
          <a:xfrm>
            <a:off x="838200" y="744583"/>
            <a:ext cx="10515600" cy="646331"/>
          </a:xfrm>
        </p:spPr>
        <p:txBody>
          <a:bodyPr lIns="91440" tIns="45720" rIns="91440" bIns="45720" anchor="b" anchorCtr="0">
            <a:spAutoFit/>
          </a:bodyPr>
          <a:lstStyle/>
          <a:p>
            <a:r>
              <a:rPr lang="en-US">
                <a:latin typeface="Segoe UI"/>
                <a:cs typeface="Segoe UI"/>
              </a:rPr>
              <a:t>Current Season Trends – Influenza Outbreaks</a:t>
            </a:r>
          </a:p>
        </p:txBody>
      </p:sp>
      <p:pic>
        <p:nvPicPr>
          <p:cNvPr id="7" name="Content Placeholder 6">
            <a:extLst>
              <a:ext uri="{FF2B5EF4-FFF2-40B4-BE49-F238E27FC236}">
                <a16:creationId xmlns:a16="http://schemas.microsoft.com/office/drawing/2014/main" id="{53EF8EE9-F5CD-F9D3-A383-9080474DE96D}"/>
              </a:ext>
            </a:extLst>
          </p:cNvPr>
          <p:cNvPicPr>
            <a:picLocks noGrp="1" noChangeAspect="1"/>
          </p:cNvPicPr>
          <p:nvPr>
            <p:ph sz="quarter" idx="10"/>
          </p:nvPr>
        </p:nvPicPr>
        <p:blipFill>
          <a:blip r:embed="rId2"/>
          <a:stretch>
            <a:fillRect/>
          </a:stretch>
        </p:blipFill>
        <p:spPr>
          <a:xfrm>
            <a:off x="526143" y="1820304"/>
            <a:ext cx="10626826" cy="2582989"/>
          </a:xfrm>
          <a:prstGeom prst="rect">
            <a:avLst/>
          </a:prstGeom>
        </p:spPr>
      </p:pic>
      <p:sp>
        <p:nvSpPr>
          <p:cNvPr id="8" name="TextBox 7">
            <a:extLst>
              <a:ext uri="{FF2B5EF4-FFF2-40B4-BE49-F238E27FC236}">
                <a16:creationId xmlns:a16="http://schemas.microsoft.com/office/drawing/2014/main" id="{B05466B9-6777-A0C0-9D84-8BD004B20F01}"/>
              </a:ext>
            </a:extLst>
          </p:cNvPr>
          <p:cNvSpPr txBox="1"/>
          <p:nvPr/>
        </p:nvSpPr>
        <p:spPr>
          <a:xfrm>
            <a:off x="526143" y="4936368"/>
            <a:ext cx="941614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cs typeface="Segoe UI"/>
              </a:rPr>
              <a:t>Most common outbreak setting types for the 2025-2026 season:</a:t>
            </a:r>
            <a:endParaRPr lang="en-US" u="sng" dirty="0">
              <a:cs typeface="Segoe UI"/>
            </a:endParaRPr>
          </a:p>
          <a:p>
            <a:endParaRPr lang="en-US" b="1" u="sng" dirty="0">
              <a:cs typeface="Segoe UI"/>
            </a:endParaRPr>
          </a:p>
          <a:p>
            <a:pPr marL="91440" lvl="1" indent="-285750">
              <a:buFont typeface="Arial"/>
              <a:buChar char="•"/>
            </a:pPr>
            <a:r>
              <a:rPr lang="en-US" dirty="0">
                <a:cs typeface="Segoe UI"/>
              </a:rPr>
              <a:t>Schools – accounts for 2/3 of all reported influenza outbreaks </a:t>
            </a:r>
          </a:p>
          <a:p>
            <a:pPr marL="91440" indent="-285750">
              <a:buFont typeface="Arial"/>
              <a:buChar char="•"/>
            </a:pPr>
            <a:endParaRPr lang="en-US" sz="800" dirty="0">
              <a:cs typeface="Segoe UI"/>
            </a:endParaRPr>
          </a:p>
          <a:p>
            <a:pPr marL="91440" lvl="1" indent="-285750">
              <a:buFont typeface="Arial"/>
              <a:buChar char="•"/>
            </a:pPr>
            <a:r>
              <a:rPr lang="en-US" dirty="0">
                <a:cs typeface="Segoe UI"/>
              </a:rPr>
              <a:t>Long-Term Care Facilities – accounts for 1/3 of all reported influenza outbreaks</a:t>
            </a:r>
          </a:p>
        </p:txBody>
      </p:sp>
    </p:spTree>
    <p:extLst>
      <p:ext uri="{BB962C8B-B14F-4D97-AF65-F5344CB8AC3E}">
        <p14:creationId xmlns:p14="http://schemas.microsoft.com/office/powerpoint/2010/main" val="375176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8D78-E7C5-A803-FBB8-D78588378224}"/>
              </a:ext>
            </a:extLst>
          </p:cNvPr>
          <p:cNvSpPr>
            <a:spLocks noGrp="1"/>
          </p:cNvSpPr>
          <p:nvPr>
            <p:ph type="title"/>
          </p:nvPr>
        </p:nvSpPr>
        <p:spPr/>
        <p:txBody>
          <a:bodyPr/>
          <a:lstStyle/>
          <a:p>
            <a:r>
              <a:rPr lang="en-US"/>
              <a:t>Infection Control Guidance</a:t>
            </a:r>
          </a:p>
        </p:txBody>
      </p:sp>
      <p:sp>
        <p:nvSpPr>
          <p:cNvPr id="3" name="Content Placeholder 2">
            <a:extLst>
              <a:ext uri="{FF2B5EF4-FFF2-40B4-BE49-F238E27FC236}">
                <a16:creationId xmlns:a16="http://schemas.microsoft.com/office/drawing/2014/main" id="{9E6F20B5-3F19-4E5F-8E00-98C8E0026215}"/>
              </a:ext>
            </a:extLst>
          </p:cNvPr>
          <p:cNvSpPr>
            <a:spLocks noGrp="1"/>
          </p:cNvSpPr>
          <p:nvPr>
            <p:ph sz="quarter" idx="10"/>
          </p:nvPr>
        </p:nvSpPr>
        <p:spPr>
          <a:xfrm>
            <a:off x="838199" y="1547133"/>
            <a:ext cx="10515599" cy="5102023"/>
          </a:xfrm>
        </p:spPr>
        <p:txBody>
          <a:bodyPr lIns="91440" tIns="45720" rIns="91440" bIns="45720" anchor="t"/>
          <a:lstStyle/>
          <a:p>
            <a:pPr marL="457200" indent="-457200">
              <a:lnSpc>
                <a:spcPct val="110000"/>
              </a:lnSpc>
              <a:spcBef>
                <a:spcPts val="0"/>
              </a:spcBef>
              <a:buAutoNum type="arabicPeriod"/>
            </a:pPr>
            <a:r>
              <a:rPr lang="en-US" sz="1800" dirty="0">
                <a:latin typeface="+mn-lt"/>
                <a:cs typeface="Segoe UI"/>
              </a:rPr>
              <a:t>Influenza and RSV vaccination</a:t>
            </a:r>
            <a:endParaRPr lang="en-US" sz="1800" dirty="0">
              <a:latin typeface="+mn-lt"/>
            </a:endParaRPr>
          </a:p>
          <a:p>
            <a:pPr marL="731520" lvl="1" indent="-283464">
              <a:lnSpc>
                <a:spcPct val="110000"/>
              </a:lnSpc>
              <a:spcBef>
                <a:spcPts val="0"/>
              </a:spcBef>
            </a:pPr>
            <a:r>
              <a:rPr lang="en-US" sz="1800" dirty="0">
                <a:cs typeface="Segoe UI"/>
              </a:rPr>
              <a:t>Promote immunization among eligible HCP, residents/patients, and caregivers</a:t>
            </a:r>
            <a:endParaRPr lang="en-US" sz="1800" dirty="0">
              <a:cs typeface="Segoe UI" panose="020B0502040204020203" pitchFamily="34" charset="0"/>
            </a:endParaRPr>
          </a:p>
          <a:p>
            <a:pPr marL="731520" lvl="1" indent="-283464">
              <a:lnSpc>
                <a:spcPct val="110000"/>
              </a:lnSpc>
              <a:spcBef>
                <a:spcPts val="0"/>
              </a:spcBef>
            </a:pPr>
            <a:r>
              <a:rPr lang="en-US" sz="1800" dirty="0">
                <a:cs typeface="Segoe UI"/>
              </a:rPr>
              <a:t>Follow current ACIP/CDC recommendations for vaccination</a:t>
            </a:r>
            <a:br>
              <a:rPr lang="en-US" sz="1800" dirty="0">
                <a:cs typeface="Segoe UI"/>
              </a:rPr>
            </a:br>
            <a:endParaRPr lang="en-US" sz="1800" dirty="0">
              <a:cs typeface="Segoe UI" panose="020B0502040204020203" pitchFamily="34" charset="0"/>
            </a:endParaRPr>
          </a:p>
          <a:p>
            <a:pPr marL="457200" indent="-457200">
              <a:lnSpc>
                <a:spcPct val="110000"/>
              </a:lnSpc>
              <a:spcBef>
                <a:spcPts val="0"/>
              </a:spcBef>
              <a:buAutoNum type="arabicPeriod"/>
            </a:pPr>
            <a:r>
              <a:rPr lang="en-US" sz="1800" dirty="0">
                <a:latin typeface="+mn-lt"/>
                <a:cs typeface="Segoe UI"/>
              </a:rPr>
              <a:t>Practice physical distancing</a:t>
            </a:r>
            <a:endParaRPr lang="en-US" sz="1800" dirty="0">
              <a:latin typeface="+mn-lt"/>
            </a:endParaRPr>
          </a:p>
          <a:p>
            <a:pPr marL="731520" lvl="1" indent="-283464">
              <a:lnSpc>
                <a:spcPct val="110000"/>
              </a:lnSpc>
              <a:spcBef>
                <a:spcPts val="0"/>
              </a:spcBef>
            </a:pPr>
            <a:r>
              <a:rPr lang="en-US" sz="1800" dirty="0">
                <a:cs typeface="Segoe UI"/>
              </a:rPr>
              <a:t>Separate symptomatic patients or residents from others and exclude from communal activities </a:t>
            </a:r>
          </a:p>
          <a:p>
            <a:pPr marL="731520" lvl="1" indent="-283464">
              <a:lnSpc>
                <a:spcPct val="110000"/>
              </a:lnSpc>
              <a:spcBef>
                <a:spcPts val="0"/>
              </a:spcBef>
            </a:pPr>
            <a:r>
              <a:rPr lang="en-US" sz="1800" dirty="0">
                <a:cs typeface="Segoe UI"/>
              </a:rPr>
              <a:t>Reduce crowding in shared spaces </a:t>
            </a:r>
            <a:br>
              <a:rPr lang="en-US" sz="1800" dirty="0">
                <a:cs typeface="Segoe UI"/>
              </a:rPr>
            </a:br>
            <a:endParaRPr lang="en-US" sz="1800" dirty="0">
              <a:cs typeface="Segoe UI"/>
            </a:endParaRPr>
          </a:p>
          <a:p>
            <a:pPr marL="457200" indent="-457200">
              <a:lnSpc>
                <a:spcPct val="110000"/>
              </a:lnSpc>
              <a:spcBef>
                <a:spcPts val="0"/>
              </a:spcBef>
              <a:buAutoNum type="arabicPeriod"/>
            </a:pPr>
            <a:r>
              <a:rPr lang="en-US" sz="1800" dirty="0">
                <a:latin typeface="+mn-lt"/>
                <a:cs typeface="Segoe UI"/>
              </a:rPr>
              <a:t> Implement screening and triage procedures</a:t>
            </a:r>
            <a:endParaRPr lang="en-US" sz="1800" dirty="0">
              <a:latin typeface="+mn-lt"/>
            </a:endParaRPr>
          </a:p>
          <a:p>
            <a:pPr marL="731520" lvl="1" indent="-283464">
              <a:lnSpc>
                <a:spcPct val="110000"/>
              </a:lnSpc>
              <a:spcBef>
                <a:spcPts val="0"/>
              </a:spcBef>
              <a:buFont typeface="Arial"/>
              <a:buChar char="•"/>
            </a:pPr>
            <a:r>
              <a:rPr lang="en-US" sz="1800" dirty="0">
                <a:cs typeface="Segoe UI"/>
              </a:rPr>
              <a:t>Screen for respiratory symptoms &amp; establish procedures for patients/visitors to report symptoms</a:t>
            </a:r>
            <a:br>
              <a:rPr lang="en-US" sz="1800" dirty="0">
                <a:cs typeface="Segoe UI"/>
              </a:rPr>
            </a:br>
            <a:endParaRPr lang="en-US" sz="1800" dirty="0">
              <a:cs typeface="Segoe UI"/>
            </a:endParaRPr>
          </a:p>
          <a:p>
            <a:pPr marL="457200" indent="-457200">
              <a:lnSpc>
                <a:spcPct val="110000"/>
              </a:lnSpc>
              <a:spcBef>
                <a:spcPts val="0"/>
              </a:spcBef>
              <a:buAutoNum type="arabicPeriod"/>
            </a:pPr>
            <a:r>
              <a:rPr lang="en-US" sz="1800" dirty="0">
                <a:latin typeface="+mn-lt"/>
                <a:cs typeface="Segoe UI"/>
              </a:rPr>
              <a:t>Practice respiratory hygiene and cough etiquette</a:t>
            </a:r>
            <a:endParaRPr lang="en-US" sz="1800" dirty="0">
              <a:latin typeface="+mn-lt"/>
            </a:endParaRPr>
          </a:p>
          <a:p>
            <a:pPr marL="731520" lvl="1" indent="-283464">
              <a:lnSpc>
                <a:spcPct val="110000"/>
              </a:lnSpc>
              <a:spcBef>
                <a:spcPts val="0"/>
              </a:spcBef>
            </a:pPr>
            <a:r>
              <a:rPr lang="en-US" sz="1800" dirty="0">
                <a:cs typeface="Segoe UI"/>
              </a:rPr>
              <a:t>Encourage covering cough/sneezes</a:t>
            </a:r>
          </a:p>
          <a:p>
            <a:pPr marL="731520" lvl="1" indent="-283464">
              <a:lnSpc>
                <a:spcPct val="110000"/>
              </a:lnSpc>
              <a:spcBef>
                <a:spcPts val="0"/>
              </a:spcBef>
            </a:pPr>
            <a:r>
              <a:rPr lang="en-US" sz="1800" dirty="0">
                <a:cs typeface="Segoe UI"/>
              </a:rPr>
              <a:t>Reinforce hand hygiene after contact with respiratory secretions</a:t>
            </a:r>
          </a:p>
          <a:p>
            <a:pPr marL="731520" lvl="1" indent="-283464">
              <a:lnSpc>
                <a:spcPct val="110000"/>
              </a:lnSpc>
              <a:spcBef>
                <a:spcPts val="0"/>
              </a:spcBef>
              <a:buChar char="•"/>
            </a:pPr>
            <a:r>
              <a:rPr lang="en-US" sz="1800" dirty="0">
                <a:cs typeface="Segoe UI"/>
              </a:rPr>
              <a:t>Maintain soap and disposable towel supplies at sinks</a:t>
            </a:r>
          </a:p>
        </p:txBody>
      </p:sp>
    </p:spTree>
    <p:extLst>
      <p:ext uri="{BB962C8B-B14F-4D97-AF65-F5344CB8AC3E}">
        <p14:creationId xmlns:p14="http://schemas.microsoft.com/office/powerpoint/2010/main" val="1774782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17F39-375B-3834-75C7-50B53CE43817}"/>
              </a:ext>
            </a:extLst>
          </p:cNvPr>
          <p:cNvSpPr>
            <a:spLocks noGrp="1"/>
          </p:cNvSpPr>
          <p:nvPr>
            <p:ph type="title"/>
          </p:nvPr>
        </p:nvSpPr>
        <p:spPr>
          <a:xfrm>
            <a:off x="838200" y="744583"/>
            <a:ext cx="10515600" cy="646331"/>
          </a:xfrm>
        </p:spPr>
        <p:txBody>
          <a:bodyPr lIns="91440" tIns="45720" rIns="91440" bIns="45720" anchor="b" anchorCtr="0">
            <a:spAutoFit/>
          </a:bodyPr>
          <a:lstStyle/>
          <a:p>
            <a:r>
              <a:rPr lang="en-US">
                <a:latin typeface="Segoe UI"/>
                <a:cs typeface="Segoe UI"/>
              </a:rPr>
              <a:t>Infection Control Guidance</a:t>
            </a:r>
          </a:p>
        </p:txBody>
      </p:sp>
      <p:sp>
        <p:nvSpPr>
          <p:cNvPr id="3" name="Content Placeholder 2">
            <a:extLst>
              <a:ext uri="{FF2B5EF4-FFF2-40B4-BE49-F238E27FC236}">
                <a16:creationId xmlns:a16="http://schemas.microsoft.com/office/drawing/2014/main" id="{0558FABE-9A68-3B73-1DBF-2E0D77C9E7AB}"/>
              </a:ext>
            </a:extLst>
          </p:cNvPr>
          <p:cNvSpPr>
            <a:spLocks noGrp="1"/>
          </p:cNvSpPr>
          <p:nvPr>
            <p:ph sz="quarter" idx="10"/>
          </p:nvPr>
        </p:nvSpPr>
        <p:spPr/>
        <p:txBody>
          <a:bodyPr lIns="91440" tIns="45720" rIns="91440" bIns="45720" anchor="t"/>
          <a:lstStyle/>
          <a:p>
            <a:pPr>
              <a:lnSpc>
                <a:spcPct val="110000"/>
              </a:lnSpc>
              <a:spcBef>
                <a:spcPts val="0"/>
              </a:spcBef>
            </a:pPr>
            <a:r>
              <a:rPr lang="en-US" sz="2000" dirty="0">
                <a:latin typeface="Segoe UI"/>
                <a:cs typeface="Segoe UI"/>
              </a:rPr>
              <a:t>5.   Use source control </a:t>
            </a:r>
            <a:endParaRPr lang="en-US" sz="2000" dirty="0"/>
          </a:p>
          <a:p>
            <a:pPr marL="731520" lvl="1" indent="-285750">
              <a:lnSpc>
                <a:spcPct val="110000"/>
              </a:lnSpc>
              <a:spcBef>
                <a:spcPts val="0"/>
              </a:spcBef>
              <a:buChar char="•"/>
            </a:pPr>
            <a:r>
              <a:rPr lang="en-US" sz="2000" dirty="0">
                <a:latin typeface="Segoe UI"/>
                <a:cs typeface="Segoe UI"/>
              </a:rPr>
              <a:t>Mask symptomatic individuals</a:t>
            </a:r>
            <a:br>
              <a:rPr lang="en-US" sz="2000" dirty="0">
                <a:latin typeface="Segoe UI"/>
                <a:cs typeface="Segoe UI"/>
              </a:rPr>
            </a:br>
            <a:endParaRPr lang="en-US" sz="2000" dirty="0">
              <a:latin typeface="Segoe UI" panose="020B0502040204020203" pitchFamily="34" charset="0"/>
              <a:cs typeface="Segoe UI" panose="020B0502040204020203" pitchFamily="34" charset="0"/>
            </a:endParaRPr>
          </a:p>
          <a:p>
            <a:pPr>
              <a:lnSpc>
                <a:spcPct val="110000"/>
              </a:lnSpc>
              <a:spcBef>
                <a:spcPts val="0"/>
              </a:spcBef>
            </a:pPr>
            <a:r>
              <a:rPr lang="en-US" sz="2000" dirty="0">
                <a:latin typeface="Segoe UI"/>
                <a:cs typeface="Segoe UI"/>
              </a:rPr>
              <a:t>6.   Use appropriate PPE </a:t>
            </a:r>
          </a:p>
          <a:p>
            <a:pPr marL="731520" lvl="1" indent="-285750">
              <a:lnSpc>
                <a:spcPct val="110000"/>
              </a:lnSpc>
              <a:spcBef>
                <a:spcPts val="0"/>
              </a:spcBef>
              <a:buChar char="•"/>
            </a:pPr>
            <a:r>
              <a:rPr lang="en-US" sz="2000" dirty="0">
                <a:latin typeface="Segoe UI"/>
                <a:cs typeface="Segoe UI"/>
              </a:rPr>
              <a:t>Apply Transmission-Based Precautions based on risk and suspected infection</a:t>
            </a:r>
            <a:br>
              <a:rPr lang="en-US" sz="2000" dirty="0">
                <a:latin typeface="Segoe UI"/>
                <a:cs typeface="Segoe UI"/>
              </a:rPr>
            </a:br>
            <a:endParaRPr lang="en-US" sz="2000" dirty="0">
              <a:latin typeface="Segoe UI"/>
              <a:cs typeface="Segoe UI"/>
            </a:endParaRPr>
          </a:p>
          <a:p>
            <a:pPr>
              <a:lnSpc>
                <a:spcPct val="110000"/>
              </a:lnSpc>
              <a:spcBef>
                <a:spcPts val="0"/>
              </a:spcBef>
            </a:pPr>
            <a:r>
              <a:rPr lang="en-US" sz="2000" dirty="0">
                <a:latin typeface="Segoe UI"/>
                <a:cs typeface="Segoe UI"/>
              </a:rPr>
              <a:t>7.   Optimize ventilation</a:t>
            </a:r>
          </a:p>
          <a:p>
            <a:pPr marL="731520" lvl="1" indent="-285750">
              <a:lnSpc>
                <a:spcPct val="110000"/>
              </a:lnSpc>
              <a:spcBef>
                <a:spcPts val="0"/>
              </a:spcBef>
              <a:buChar char="•"/>
            </a:pPr>
            <a:r>
              <a:rPr lang="en-US" sz="2000" dirty="0">
                <a:latin typeface="Segoe UI"/>
                <a:cs typeface="Segoe UI"/>
              </a:rPr>
              <a:t>Ensure air handling systems are properly functioning and keep air vents unobstructed</a:t>
            </a:r>
            <a:br>
              <a:rPr lang="en-US" sz="2000" dirty="0">
                <a:latin typeface="Segoe UI"/>
                <a:cs typeface="Segoe UI"/>
              </a:rPr>
            </a:br>
            <a:endParaRPr lang="en-US" sz="2000" dirty="0">
              <a:latin typeface="Segoe UI"/>
              <a:cs typeface="Segoe UI"/>
            </a:endParaRPr>
          </a:p>
          <a:p>
            <a:pPr>
              <a:lnSpc>
                <a:spcPct val="110000"/>
              </a:lnSpc>
              <a:spcBef>
                <a:spcPts val="0"/>
              </a:spcBef>
            </a:pPr>
            <a:r>
              <a:rPr lang="en-US" sz="2000" dirty="0">
                <a:latin typeface="Segoe UI"/>
                <a:cs typeface="Segoe UI"/>
              </a:rPr>
              <a:t>8.   Cleaning &amp; disinfecting </a:t>
            </a:r>
          </a:p>
          <a:p>
            <a:pPr marL="731520" lvl="1" indent="-285750">
              <a:lnSpc>
                <a:spcPct val="110000"/>
              </a:lnSpc>
              <a:spcBef>
                <a:spcPts val="0"/>
              </a:spcBef>
            </a:pPr>
            <a:r>
              <a:rPr lang="en-US" sz="2000" dirty="0">
                <a:latin typeface="Segoe UI"/>
                <a:cs typeface="Segoe UI"/>
              </a:rPr>
              <a:t>Disinfect high-touch and high-traffic areas regularly </a:t>
            </a:r>
            <a:endParaRPr lang="en-US" sz="2000" dirty="0">
              <a:latin typeface="Segoe UI" panose="020B0502040204020203" pitchFamily="34" charset="0"/>
              <a:cs typeface="Segoe UI" panose="020B0502040204020203" pitchFamily="34" charset="0"/>
            </a:endParaRPr>
          </a:p>
          <a:p>
            <a:pPr marL="731520" lvl="1" indent="-285750">
              <a:lnSpc>
                <a:spcPct val="110000"/>
              </a:lnSpc>
              <a:spcBef>
                <a:spcPts val="0"/>
              </a:spcBef>
              <a:buChar char="•"/>
            </a:pPr>
            <a:r>
              <a:rPr lang="en-US" sz="2000" dirty="0">
                <a:latin typeface="Segoe UI"/>
                <a:cs typeface="Segoe UI"/>
              </a:rPr>
              <a:t>Properly disinfect reusable equipment after each use</a:t>
            </a:r>
            <a:endParaRPr lang="en-US" sz="2000" dirty="0">
              <a:latin typeface="Segoe UI" panose="020B0502040204020203" pitchFamily="34" charset="0"/>
              <a:cs typeface="Segoe UI" panose="020B0502040204020203" pitchFamily="34" charset="0"/>
            </a:endParaRPr>
          </a:p>
          <a:p>
            <a:pPr marL="342900" indent="-342900">
              <a:buChar char="•"/>
            </a:pPr>
            <a:endParaRPr lang="en-US" sz="1800" dirty="0">
              <a:latin typeface="Segoe UI"/>
              <a:cs typeface="Segoe UI"/>
            </a:endParaRPr>
          </a:p>
        </p:txBody>
      </p:sp>
    </p:spTree>
    <p:extLst>
      <p:ext uri="{BB962C8B-B14F-4D97-AF65-F5344CB8AC3E}">
        <p14:creationId xmlns:p14="http://schemas.microsoft.com/office/powerpoint/2010/main" val="3773754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E066E-51B1-0A6F-412B-35A0E0CB1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03261-5FD7-6742-E83E-7C0102394F50}"/>
              </a:ext>
            </a:extLst>
          </p:cNvPr>
          <p:cNvSpPr>
            <a:spLocks noGrp="1"/>
          </p:cNvSpPr>
          <p:nvPr>
            <p:ph type="title"/>
          </p:nvPr>
        </p:nvSpPr>
        <p:spPr>
          <a:xfrm>
            <a:off x="838200" y="744583"/>
            <a:ext cx="10515600" cy="646331"/>
          </a:xfrm>
        </p:spPr>
        <p:txBody>
          <a:bodyPr lIns="91440" tIns="45720" rIns="91440" bIns="45720" anchor="b" anchorCtr="0">
            <a:spAutoFit/>
          </a:bodyPr>
          <a:lstStyle/>
          <a:p>
            <a:r>
              <a:rPr lang="en-US">
                <a:latin typeface="Segoe UI"/>
                <a:cs typeface="Segoe UI"/>
              </a:rPr>
              <a:t>Testing and Treatment for Influenza</a:t>
            </a:r>
          </a:p>
        </p:txBody>
      </p:sp>
      <p:sp>
        <p:nvSpPr>
          <p:cNvPr id="3" name="Content Placeholder 2">
            <a:extLst>
              <a:ext uri="{FF2B5EF4-FFF2-40B4-BE49-F238E27FC236}">
                <a16:creationId xmlns:a16="http://schemas.microsoft.com/office/drawing/2014/main" id="{AEADC55A-F070-9B65-761E-A64AF39B0A1E}"/>
              </a:ext>
            </a:extLst>
          </p:cNvPr>
          <p:cNvSpPr>
            <a:spLocks noGrp="1"/>
          </p:cNvSpPr>
          <p:nvPr>
            <p:ph sz="quarter" idx="10"/>
          </p:nvPr>
        </p:nvSpPr>
        <p:spPr>
          <a:xfrm>
            <a:off x="838200" y="1487213"/>
            <a:ext cx="10257692" cy="5139363"/>
          </a:xfrm>
        </p:spPr>
        <p:txBody>
          <a:bodyPr lIns="91440" tIns="45720" rIns="91440" bIns="45720" anchor="t"/>
          <a:lstStyle/>
          <a:p>
            <a:pPr marL="285750" indent="-285750">
              <a:lnSpc>
                <a:spcPct val="100000"/>
              </a:lnSpc>
              <a:spcBef>
                <a:spcPts val="0"/>
              </a:spcBef>
              <a:buChar char="•"/>
            </a:pPr>
            <a:r>
              <a:rPr lang="en-US" sz="2000" dirty="0">
                <a:latin typeface="Segoe UI"/>
                <a:cs typeface="Segoe UI"/>
              </a:rPr>
              <a:t>Test HCP and residents with signs and symptoms of respiratory illness </a:t>
            </a:r>
            <a:br>
              <a:rPr lang="en-US" sz="2000" dirty="0">
                <a:latin typeface="Segoe UI"/>
                <a:cs typeface="Segoe UI"/>
              </a:rPr>
            </a:br>
            <a:endParaRPr lang="en-US" sz="2000" dirty="0">
              <a:latin typeface="Segoe UI"/>
              <a:cs typeface="Segoe UI"/>
            </a:endParaRPr>
          </a:p>
          <a:p>
            <a:pPr marL="285750" indent="-285750">
              <a:lnSpc>
                <a:spcPct val="100000"/>
              </a:lnSpc>
              <a:spcBef>
                <a:spcPts val="0"/>
              </a:spcBef>
              <a:buChar char="•"/>
            </a:pPr>
            <a:endParaRPr lang="en-US" sz="800" dirty="0">
              <a:latin typeface="Segoe UI"/>
              <a:cs typeface="Segoe UI"/>
            </a:endParaRPr>
          </a:p>
          <a:p>
            <a:pPr marL="285750" indent="-285750">
              <a:lnSpc>
                <a:spcPct val="100000"/>
              </a:lnSpc>
              <a:spcBef>
                <a:spcPts val="0"/>
              </a:spcBef>
              <a:buChar char="•"/>
            </a:pPr>
            <a:r>
              <a:rPr lang="en-US" sz="2000" dirty="0">
                <a:latin typeface="Segoe UI"/>
                <a:cs typeface="Segoe UI"/>
              </a:rPr>
              <a:t>Provide recommended antiviral treatment immediately for symptomatic individuals who have confirmed or suspected influenza infection and antiviral PEP for exposed residents in units or wards with influenza when an active outbreak is occurring </a:t>
            </a:r>
            <a:br>
              <a:rPr lang="en-US" sz="2000" dirty="0">
                <a:latin typeface="Segoe UI"/>
                <a:cs typeface="Segoe UI"/>
              </a:rPr>
            </a:br>
            <a:endParaRPr lang="en-US" sz="2000" dirty="0">
              <a:latin typeface="Segoe UI"/>
              <a:cs typeface="Segoe UI"/>
            </a:endParaRPr>
          </a:p>
          <a:p>
            <a:pPr marL="285750" indent="-285750">
              <a:lnSpc>
                <a:spcPct val="100000"/>
              </a:lnSpc>
              <a:spcBef>
                <a:spcPts val="0"/>
              </a:spcBef>
              <a:buChar char="•"/>
            </a:pPr>
            <a:endParaRPr lang="en-US" sz="800" dirty="0">
              <a:latin typeface="Segoe UI"/>
              <a:cs typeface="Segoe UI"/>
            </a:endParaRPr>
          </a:p>
          <a:p>
            <a:pPr marL="285750" indent="-285750">
              <a:lnSpc>
                <a:spcPct val="100000"/>
              </a:lnSpc>
              <a:spcBef>
                <a:spcPts val="0"/>
              </a:spcBef>
              <a:buChar char="•"/>
            </a:pPr>
            <a:r>
              <a:rPr lang="en-US" sz="2000" dirty="0">
                <a:latin typeface="Segoe UI"/>
                <a:cs typeface="Segoe UI"/>
              </a:rPr>
              <a:t>For outbreak control, CDC recommends antiviral chemoprophylaxis of exposed residents with oral oseltamivir or inhaled zanamivir for a minimum of 2 weeks and continuing up to 1 week after the last known case was identified.</a:t>
            </a:r>
            <a:br>
              <a:rPr lang="en-US" sz="2000" dirty="0">
                <a:latin typeface="Segoe UI"/>
                <a:cs typeface="Segoe UI"/>
              </a:rPr>
            </a:br>
            <a:endParaRPr lang="en-US" sz="2000" dirty="0">
              <a:latin typeface="Segoe UI"/>
              <a:cs typeface="Segoe UI"/>
            </a:endParaRPr>
          </a:p>
          <a:p>
            <a:pPr marL="285750" indent="-285750">
              <a:lnSpc>
                <a:spcPct val="100000"/>
              </a:lnSpc>
              <a:spcBef>
                <a:spcPts val="0"/>
              </a:spcBef>
              <a:buChar char="•"/>
            </a:pPr>
            <a:endParaRPr lang="en-US" sz="800" dirty="0">
              <a:latin typeface="Segoe UI"/>
              <a:cs typeface="Segoe UI"/>
            </a:endParaRPr>
          </a:p>
          <a:p>
            <a:pPr marL="285750" indent="-285750">
              <a:lnSpc>
                <a:spcPct val="100000"/>
              </a:lnSpc>
              <a:spcBef>
                <a:spcPts val="0"/>
              </a:spcBef>
              <a:buChar char="•"/>
            </a:pPr>
            <a:r>
              <a:rPr lang="en-US" sz="2000" dirty="0">
                <a:latin typeface="Segoe UI"/>
                <a:cs typeface="Segoe UI"/>
              </a:rPr>
              <a:t>Unvaccinated HCP: Antiviral PEP can be offered for HCP caring for residents at high risk for influenza complications.</a:t>
            </a:r>
            <a:br>
              <a:rPr lang="en-US" sz="2000" dirty="0">
                <a:latin typeface="Segoe UI"/>
                <a:cs typeface="Segoe UI"/>
              </a:rPr>
            </a:br>
            <a:endParaRPr lang="en-US" sz="2000" dirty="0">
              <a:latin typeface="Segoe UI"/>
              <a:cs typeface="Segoe UI"/>
            </a:endParaRPr>
          </a:p>
          <a:p>
            <a:pPr marL="285750" indent="-285750">
              <a:lnSpc>
                <a:spcPct val="100000"/>
              </a:lnSpc>
              <a:spcBef>
                <a:spcPts val="0"/>
              </a:spcBef>
              <a:buChar char="•"/>
            </a:pPr>
            <a:endParaRPr lang="en-US" sz="800" dirty="0">
              <a:latin typeface="Segoe UI"/>
              <a:cs typeface="Segoe UI"/>
            </a:endParaRPr>
          </a:p>
          <a:p>
            <a:pPr marL="285750" indent="-285750">
              <a:lnSpc>
                <a:spcPct val="100000"/>
              </a:lnSpc>
              <a:spcBef>
                <a:spcPts val="0"/>
              </a:spcBef>
              <a:buChar char="•"/>
            </a:pPr>
            <a:r>
              <a:rPr lang="en-US" sz="2000" dirty="0">
                <a:latin typeface="Segoe UI"/>
                <a:cs typeface="Segoe UI"/>
              </a:rPr>
              <a:t>Newly vaccinated HCP: May consider prophylaxis for up to 2 weeks after vaccination while immunity develops.</a:t>
            </a:r>
            <a:endParaRPr lang="en-US" sz="2000" dirty="0"/>
          </a:p>
          <a:p>
            <a:pPr marL="285750" indent="-285750">
              <a:buChar char="•"/>
            </a:pPr>
            <a:endParaRPr lang="en-US" sz="1800" dirty="0">
              <a:latin typeface="Segoe UI"/>
              <a:cs typeface="Segoe UI"/>
            </a:endParaRPr>
          </a:p>
          <a:p>
            <a:pPr marL="285750" indent="-285750">
              <a:buChar char="•"/>
            </a:pPr>
            <a:endParaRPr lang="en-US" sz="1800" dirty="0">
              <a:latin typeface="Segoe UI"/>
              <a:cs typeface="Segoe UI"/>
            </a:endParaRPr>
          </a:p>
          <a:p>
            <a:endParaRPr lang="en-US" sz="1800" dirty="0">
              <a:latin typeface="Segoe UI"/>
              <a:cs typeface="Segoe UI"/>
            </a:endParaRPr>
          </a:p>
          <a:p>
            <a:pPr marL="285750" indent="-285750">
              <a:buChar char="•"/>
            </a:pPr>
            <a:endParaRPr lang="en-US" sz="1800" dirty="0">
              <a:latin typeface="Segoe UI"/>
              <a:cs typeface="Segoe UI"/>
            </a:endParaRPr>
          </a:p>
        </p:txBody>
      </p:sp>
    </p:spTree>
    <p:extLst>
      <p:ext uri="{BB962C8B-B14F-4D97-AF65-F5344CB8AC3E}">
        <p14:creationId xmlns:p14="http://schemas.microsoft.com/office/powerpoint/2010/main" val="993221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F4C24-DBE4-20DE-F3A3-ADB11544C2E4}"/>
              </a:ext>
            </a:extLst>
          </p:cNvPr>
          <p:cNvSpPr>
            <a:spLocks noGrp="1"/>
          </p:cNvSpPr>
          <p:nvPr>
            <p:ph type="title"/>
          </p:nvPr>
        </p:nvSpPr>
        <p:spPr>
          <a:xfrm>
            <a:off x="838200" y="744583"/>
            <a:ext cx="10515600" cy="646331"/>
          </a:xfrm>
        </p:spPr>
        <p:txBody>
          <a:bodyPr/>
          <a:lstStyle/>
          <a:p>
            <a:r>
              <a:rPr lang="en-US"/>
              <a:t>Weekly Reporting​</a:t>
            </a:r>
          </a:p>
        </p:txBody>
      </p:sp>
      <p:sp>
        <p:nvSpPr>
          <p:cNvPr id="3" name="Content Placeholder 2">
            <a:extLst>
              <a:ext uri="{FF2B5EF4-FFF2-40B4-BE49-F238E27FC236}">
                <a16:creationId xmlns:a16="http://schemas.microsoft.com/office/drawing/2014/main" id="{F2F94FCE-A84F-3788-4991-473BF5001997}"/>
              </a:ext>
            </a:extLst>
          </p:cNvPr>
          <p:cNvSpPr>
            <a:spLocks noGrp="1"/>
          </p:cNvSpPr>
          <p:nvPr>
            <p:ph sz="quarter" idx="10"/>
          </p:nvPr>
        </p:nvSpPr>
        <p:spPr>
          <a:xfrm>
            <a:off x="838200" y="1750333"/>
            <a:ext cx="9982200" cy="4824865"/>
          </a:xfrm>
        </p:spPr>
        <p:txBody>
          <a:bodyPr lIns="91440" tIns="45720" rIns="91440" bIns="45720" anchor="t"/>
          <a:lstStyle/>
          <a:p>
            <a:pPr marL="91440" indent="-283464" fontAlgn="base">
              <a:lnSpc>
                <a:spcPct val="110000"/>
              </a:lnSpc>
              <a:spcBef>
                <a:spcPts val="0"/>
              </a:spcBef>
            </a:pPr>
            <a:r>
              <a:rPr lang="en-US" sz="2000" dirty="0"/>
              <a:t>Georgia DPH Webpage: Influenza report updated weekly on Fridays (except for holidays), reflecting data through the preceding Saturday​</a:t>
            </a:r>
          </a:p>
          <a:p>
            <a:pPr marL="91440" indent="-283464" fontAlgn="base">
              <a:lnSpc>
                <a:spcPct val="110000"/>
              </a:lnSpc>
              <a:spcBef>
                <a:spcPts val="0"/>
              </a:spcBef>
            </a:pPr>
            <a:endParaRPr lang="en-US" sz="800" dirty="0">
              <a:latin typeface="Segoe UI"/>
              <a:cs typeface="Segoe UI"/>
            </a:endParaRPr>
          </a:p>
          <a:p>
            <a:pPr marL="342900" indent="-342900" fontAlgn="base">
              <a:lnSpc>
                <a:spcPct val="110000"/>
              </a:lnSpc>
              <a:spcBef>
                <a:spcPts val="0"/>
              </a:spcBef>
              <a:buFont typeface="Arial" panose="020B0604020202020204" pitchFamily="34" charset="0"/>
              <a:buChar char="•"/>
            </a:pPr>
            <a:r>
              <a:rPr lang="en-US" sz="2000" dirty="0">
                <a:latin typeface="Segoe UI"/>
                <a:cs typeface="Segoe UI"/>
              </a:rPr>
              <a:t>Data includes those from CDC and EIP partners, along with SendSS surveillance data</a:t>
            </a:r>
          </a:p>
          <a:p>
            <a:pPr fontAlgn="base">
              <a:lnSpc>
                <a:spcPct val="110000"/>
              </a:lnSpc>
              <a:spcBef>
                <a:spcPts val="0"/>
              </a:spcBef>
            </a:pPr>
            <a:endParaRPr lang="en-US" sz="2000" dirty="0">
              <a:latin typeface="Segoe UI"/>
              <a:cs typeface="Segoe UI"/>
            </a:endParaRPr>
          </a:p>
          <a:p>
            <a:pPr marL="274320" indent="-342900" fontAlgn="base">
              <a:lnSpc>
                <a:spcPct val="110000"/>
              </a:lnSpc>
              <a:spcBef>
                <a:spcPts val="0"/>
              </a:spcBef>
              <a:buFont typeface="Arial" panose="020B0604020202020204" pitchFamily="34" charset="0"/>
              <a:buChar char="•"/>
            </a:pPr>
            <a:r>
              <a:rPr lang="en-US" sz="2000" dirty="0">
                <a:latin typeface="Segoe UI"/>
                <a:cs typeface="Segoe UI"/>
              </a:rPr>
              <a:t>Report can be found at: </a:t>
            </a:r>
            <a:r>
              <a:rPr lang="en-US" sz="2000" u="sng" dirty="0">
                <a:latin typeface="Segoe UI"/>
                <a:cs typeface="Segoe UI"/>
                <a:hlinkClick r:id="rId2"/>
              </a:rPr>
              <a:t>https://dph.georgia.gov/flu-activity-georgia</a:t>
            </a:r>
            <a:r>
              <a:rPr lang="en-US" sz="2000" dirty="0">
                <a:latin typeface="Segoe UI"/>
                <a:cs typeface="Segoe UI"/>
              </a:rPr>
              <a:t> ​</a:t>
            </a:r>
            <a:endParaRPr lang="en-US" sz="2000" dirty="0">
              <a:latin typeface="Segoe UI" panose="020B0502040204020203" pitchFamily="34" charset="0"/>
              <a:cs typeface="Segoe UI" panose="020B0502040204020203" pitchFamily="34" charset="0"/>
            </a:endParaRPr>
          </a:p>
          <a:p>
            <a:pPr fontAlgn="base">
              <a:lnSpc>
                <a:spcPct val="110000"/>
              </a:lnSpc>
              <a:spcBef>
                <a:spcPts val="0"/>
              </a:spcBef>
            </a:pPr>
            <a:r>
              <a:rPr lang="en-US" sz="2000" dirty="0">
                <a:latin typeface="Segoe UI"/>
                <a:cs typeface="Segoe UI"/>
              </a:rPr>
              <a:t>​</a:t>
            </a:r>
          </a:p>
          <a:p>
            <a:pPr lvl="0">
              <a:lnSpc>
                <a:spcPct val="110000"/>
              </a:lnSpc>
              <a:spcBef>
                <a:spcPts val="0"/>
              </a:spcBef>
            </a:pPr>
            <a:r>
              <a:rPr lang="en-US" sz="2000" dirty="0">
                <a:latin typeface="Segoe UI"/>
                <a:cs typeface="Segoe UI"/>
              </a:rPr>
              <a:t>Email us with the Subject “Subscribe to Flu Report” to receive alerts of published reports​:</a:t>
            </a:r>
            <a:endParaRPr lang="en-US" sz="2000" dirty="0"/>
          </a:p>
          <a:p>
            <a:pPr fontAlgn="base">
              <a:lnSpc>
                <a:spcPct val="110000"/>
              </a:lnSpc>
              <a:spcBef>
                <a:spcPts val="0"/>
              </a:spcBef>
            </a:pPr>
            <a:r>
              <a:rPr lang="en-US" sz="2000" u="sng" dirty="0">
                <a:latin typeface="Segoe UI"/>
                <a:cs typeface="Segoe UI"/>
                <a:hlinkClick r:id="rId3"/>
              </a:rPr>
              <a:t>Sayna.patel@dph.ga.gov</a:t>
            </a:r>
            <a:r>
              <a:rPr lang="en-US" sz="2000" dirty="0">
                <a:latin typeface="Segoe UI"/>
                <a:cs typeface="Segoe UI"/>
              </a:rPr>
              <a:t> and </a:t>
            </a:r>
            <a:r>
              <a:rPr lang="en-US" sz="2000" u="sng" dirty="0">
                <a:latin typeface="Segoe UI"/>
                <a:cs typeface="Segoe UI"/>
                <a:hlinkClick r:id="rId4"/>
              </a:rPr>
              <a:t>samantha.mcchesney@dph.ga.gov</a:t>
            </a:r>
            <a:r>
              <a:rPr lang="en-US" sz="2000" dirty="0">
                <a:latin typeface="Segoe UI"/>
                <a:cs typeface="Segoe UI"/>
              </a:rPr>
              <a:t> ​</a:t>
            </a:r>
          </a:p>
          <a:p>
            <a:endParaRPr lang="en-US" dirty="0"/>
          </a:p>
        </p:txBody>
      </p:sp>
    </p:spTree>
    <p:extLst>
      <p:ext uri="{BB962C8B-B14F-4D97-AF65-F5344CB8AC3E}">
        <p14:creationId xmlns:p14="http://schemas.microsoft.com/office/powerpoint/2010/main" val="171118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7289-732E-0482-4D1F-8E26447662FE}"/>
              </a:ext>
            </a:extLst>
          </p:cNvPr>
          <p:cNvSpPr>
            <a:spLocks noGrp="1"/>
          </p:cNvSpPr>
          <p:nvPr>
            <p:ph type="title"/>
          </p:nvPr>
        </p:nvSpPr>
        <p:spPr/>
        <p:txBody>
          <a:bodyPr/>
          <a:lstStyle/>
          <a:p>
            <a:r>
              <a:rPr lang="en-US"/>
              <a:t>Acknowledgements</a:t>
            </a:r>
          </a:p>
        </p:txBody>
      </p:sp>
      <p:sp>
        <p:nvSpPr>
          <p:cNvPr id="3" name="Content Placeholder 2">
            <a:extLst>
              <a:ext uri="{FF2B5EF4-FFF2-40B4-BE49-F238E27FC236}">
                <a16:creationId xmlns:a16="http://schemas.microsoft.com/office/drawing/2014/main" id="{43C0DF09-849A-2D85-F957-DAD0334A7A3F}"/>
              </a:ext>
            </a:extLst>
          </p:cNvPr>
          <p:cNvSpPr>
            <a:spLocks noGrp="1"/>
          </p:cNvSpPr>
          <p:nvPr>
            <p:ph sz="quarter" idx="10"/>
          </p:nvPr>
        </p:nvSpPr>
        <p:spPr/>
        <p:txBody>
          <a:bodyPr/>
          <a:lstStyle/>
          <a:p>
            <a:pPr marL="342900" lvl="0" indent="-342900" fontAlgn="base">
              <a:buFont typeface="Arial" panose="020B0604020202020204" pitchFamily="34" charset="0"/>
              <a:buChar char="•"/>
            </a:pPr>
            <a:r>
              <a:rPr lang="en-US" sz="2200" dirty="0"/>
              <a:t>Georgia Department of Public Health Internal Team Partners ​</a:t>
            </a:r>
          </a:p>
          <a:p>
            <a:pPr marL="342900" lvl="0" indent="-342900" fontAlgn="base">
              <a:buFont typeface="Arial" panose="020B0604020202020204" pitchFamily="34" charset="0"/>
              <a:buChar char="•"/>
            </a:pPr>
            <a:r>
              <a:rPr lang="en-US" sz="2200" dirty="0"/>
              <a:t>Georgia Public Health Laboratory (GPHL)​</a:t>
            </a:r>
          </a:p>
          <a:p>
            <a:pPr marL="342900" lvl="0" indent="-342900" fontAlgn="base">
              <a:buFont typeface="Arial" panose="020B0604020202020204" pitchFamily="34" charset="0"/>
              <a:buChar char="•"/>
            </a:pPr>
            <a:r>
              <a:rPr lang="en-US" sz="2200" dirty="0"/>
              <a:t>Centers for Disease Control &amp; Prevention (CDC)​</a:t>
            </a:r>
          </a:p>
          <a:p>
            <a:pPr marL="342900" lvl="0" indent="-342900" fontAlgn="base">
              <a:buFont typeface="Arial" panose="020B0604020202020204" pitchFamily="34" charset="0"/>
              <a:buChar char="•"/>
            </a:pPr>
            <a:r>
              <a:rPr lang="en-US" sz="2200" dirty="0"/>
              <a:t>Emerging Infections Program (EIP) Partners​</a:t>
            </a:r>
          </a:p>
          <a:p>
            <a:pPr marL="342900" lvl="0" indent="-342900" fontAlgn="base">
              <a:buFont typeface="Arial" panose="020B0604020202020204" pitchFamily="34" charset="0"/>
              <a:buChar char="•"/>
            </a:pPr>
            <a:r>
              <a:rPr lang="en-US" sz="2200" dirty="0"/>
              <a:t>District and County Health Departments​</a:t>
            </a:r>
          </a:p>
          <a:p>
            <a:pPr marL="342900" lvl="0" indent="-342900" fontAlgn="base">
              <a:buFont typeface="Arial" panose="020B0604020202020204" pitchFamily="34" charset="0"/>
              <a:buChar char="•"/>
            </a:pPr>
            <a:r>
              <a:rPr lang="en-US" sz="2200" dirty="0"/>
              <a:t>Hospital Infection Preventionists and Clinical Laboratories​</a:t>
            </a:r>
          </a:p>
          <a:p>
            <a:pPr marL="342900" lvl="0" indent="-342900" fontAlgn="base">
              <a:buFont typeface="Arial" panose="020B0604020202020204" pitchFamily="34" charset="0"/>
              <a:buChar char="•"/>
            </a:pPr>
            <a:r>
              <a:rPr lang="en-US" sz="2200" dirty="0"/>
              <a:t>Medical Examiners and Coroners​</a:t>
            </a:r>
          </a:p>
          <a:p>
            <a:pPr fontAlgn="base"/>
            <a:r>
              <a:rPr lang="en-US" sz="2200" dirty="0"/>
              <a:t>​</a:t>
            </a:r>
          </a:p>
          <a:p>
            <a:pPr fontAlgn="base"/>
            <a:r>
              <a:rPr lang="en-US" sz="2200" dirty="0"/>
              <a:t>Thank you to all partners who contribute to viral respiratory disease surveillance and reporting.</a:t>
            </a:r>
          </a:p>
          <a:p>
            <a:endParaRPr lang="en-US" dirty="0"/>
          </a:p>
        </p:txBody>
      </p:sp>
    </p:spTree>
    <p:extLst>
      <p:ext uri="{BB962C8B-B14F-4D97-AF65-F5344CB8AC3E}">
        <p14:creationId xmlns:p14="http://schemas.microsoft.com/office/powerpoint/2010/main" val="1732800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B1E0-2438-691D-1901-1FCD3828549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B4E882DC-4F9D-57AC-3DB0-DC8B52141757}"/>
              </a:ext>
            </a:extLst>
          </p:cNvPr>
          <p:cNvSpPr>
            <a:spLocks noGrp="1"/>
          </p:cNvSpPr>
          <p:nvPr>
            <p:ph sz="quarter" idx="10"/>
          </p:nvPr>
        </p:nvSpPr>
        <p:spPr>
          <a:xfrm>
            <a:off x="838200" y="1679247"/>
            <a:ext cx="10515600" cy="4437063"/>
          </a:xfrm>
        </p:spPr>
        <p:txBody>
          <a:bodyPr/>
          <a:lstStyle/>
          <a:p>
            <a:endParaRPr lang="en-US" sz="800" dirty="0"/>
          </a:p>
          <a:p>
            <a:r>
              <a:rPr lang="en-US" dirty="0"/>
              <a:t>For additional information, please contact:</a:t>
            </a:r>
          </a:p>
          <a:p>
            <a:endParaRPr lang="en-US" dirty="0"/>
          </a:p>
          <a:p>
            <a:pPr>
              <a:lnSpc>
                <a:spcPct val="100000"/>
              </a:lnSpc>
              <a:spcBef>
                <a:spcPts val="0"/>
              </a:spcBef>
            </a:pPr>
            <a:r>
              <a:rPr lang="en-US" sz="1800" b="1" dirty="0"/>
              <a:t>Sayna Patel, MPH</a:t>
            </a:r>
          </a:p>
          <a:p>
            <a:pPr>
              <a:lnSpc>
                <a:spcPct val="100000"/>
              </a:lnSpc>
              <a:spcBef>
                <a:spcPts val="0"/>
              </a:spcBef>
            </a:pPr>
            <a:r>
              <a:rPr lang="en-US" sz="1800" dirty="0"/>
              <a:t>Influenza Surveillance Coordinator</a:t>
            </a:r>
          </a:p>
          <a:p>
            <a:pPr>
              <a:lnSpc>
                <a:spcPct val="100000"/>
              </a:lnSpc>
              <a:spcBef>
                <a:spcPts val="0"/>
              </a:spcBef>
            </a:pPr>
            <a:r>
              <a:rPr lang="en-US" sz="1800" dirty="0">
                <a:hlinkClick r:id="rId2"/>
              </a:rPr>
              <a:t>sayna.patel@dph.ga.gov</a:t>
            </a:r>
            <a:endParaRPr lang="en-US" sz="1800" dirty="0"/>
          </a:p>
          <a:p>
            <a:endParaRPr lang="en-US" sz="800" dirty="0"/>
          </a:p>
          <a:p>
            <a:pPr>
              <a:lnSpc>
                <a:spcPct val="100000"/>
              </a:lnSpc>
              <a:spcBef>
                <a:spcPts val="0"/>
              </a:spcBef>
            </a:pPr>
            <a:r>
              <a:rPr lang="en-US" sz="1800" b="1" dirty="0"/>
              <a:t>Samantha McChesney, MPH</a:t>
            </a:r>
          </a:p>
          <a:p>
            <a:pPr>
              <a:lnSpc>
                <a:spcPct val="100000"/>
              </a:lnSpc>
              <a:spcBef>
                <a:spcPts val="0"/>
              </a:spcBef>
            </a:pPr>
            <a:r>
              <a:rPr lang="en-US" sz="1800" dirty="0"/>
              <a:t>VRD Sentinel Surveillance Epidemiologist </a:t>
            </a:r>
          </a:p>
          <a:p>
            <a:pPr>
              <a:lnSpc>
                <a:spcPct val="100000"/>
              </a:lnSpc>
              <a:spcBef>
                <a:spcPts val="0"/>
              </a:spcBef>
            </a:pPr>
            <a:r>
              <a:rPr lang="en-US" sz="1800" dirty="0">
                <a:hlinkClick r:id="rId3"/>
              </a:rPr>
              <a:t>Samantha.mcchesney@dph.ga.gov</a:t>
            </a:r>
            <a:endParaRPr lang="en-US" sz="1800" dirty="0"/>
          </a:p>
          <a:p>
            <a:pPr>
              <a:lnSpc>
                <a:spcPct val="100000"/>
              </a:lnSpc>
              <a:spcBef>
                <a:spcPts val="0"/>
              </a:spcBef>
            </a:pPr>
            <a:endParaRPr lang="en-US" sz="2000" dirty="0"/>
          </a:p>
          <a:p>
            <a:pPr>
              <a:lnSpc>
                <a:spcPct val="100000"/>
              </a:lnSpc>
              <a:spcBef>
                <a:spcPts val="0"/>
              </a:spcBef>
            </a:pPr>
            <a:r>
              <a:rPr lang="en-US" sz="1800" b="1" dirty="0"/>
              <a:t>Amanda Feldpausch, DVM, MPH</a:t>
            </a:r>
          </a:p>
          <a:p>
            <a:pPr>
              <a:lnSpc>
                <a:spcPct val="100000"/>
              </a:lnSpc>
              <a:spcBef>
                <a:spcPts val="0"/>
              </a:spcBef>
            </a:pPr>
            <a:r>
              <a:rPr lang="en-US" sz="1800" dirty="0"/>
              <a:t>Deputy State Epidemiologist</a:t>
            </a:r>
          </a:p>
          <a:p>
            <a:pPr>
              <a:lnSpc>
                <a:spcPct val="100000"/>
              </a:lnSpc>
              <a:spcBef>
                <a:spcPts val="0"/>
              </a:spcBef>
            </a:pPr>
            <a:r>
              <a:rPr lang="en-US" sz="1800" dirty="0">
                <a:hlinkClick r:id="rId4"/>
              </a:rPr>
              <a:t>amanda.feldpausch@dph.ga.gov</a:t>
            </a:r>
            <a:endParaRPr lang="en-US" sz="1800" dirty="0"/>
          </a:p>
          <a:p>
            <a:pPr>
              <a:lnSpc>
                <a:spcPct val="100000"/>
              </a:lnSpc>
              <a:spcBef>
                <a:spcPts val="0"/>
              </a:spcBef>
            </a:pPr>
            <a:endParaRPr lang="en-US" sz="2000" dirty="0"/>
          </a:p>
        </p:txBody>
      </p:sp>
    </p:spTree>
    <p:extLst>
      <p:ext uri="{BB962C8B-B14F-4D97-AF65-F5344CB8AC3E}">
        <p14:creationId xmlns:p14="http://schemas.microsoft.com/office/powerpoint/2010/main" val="3173395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04A4-8FA7-8678-1C77-D58EE4DED586}"/>
              </a:ext>
            </a:extLst>
          </p:cNvPr>
          <p:cNvSpPr>
            <a:spLocks noGrp="1"/>
          </p:cNvSpPr>
          <p:nvPr>
            <p:ph type="title"/>
          </p:nvPr>
        </p:nvSpPr>
        <p:spPr/>
        <p:txBody>
          <a:bodyPr/>
          <a:lstStyle/>
          <a:p>
            <a:r>
              <a:rPr lang="en-US"/>
              <a:t>Appendix/ Resources</a:t>
            </a:r>
          </a:p>
        </p:txBody>
      </p:sp>
      <p:sp>
        <p:nvSpPr>
          <p:cNvPr id="3" name="Content Placeholder 2">
            <a:extLst>
              <a:ext uri="{FF2B5EF4-FFF2-40B4-BE49-F238E27FC236}">
                <a16:creationId xmlns:a16="http://schemas.microsoft.com/office/drawing/2014/main" id="{DE93214F-E221-687D-D621-779D8D815F1F}"/>
              </a:ext>
            </a:extLst>
          </p:cNvPr>
          <p:cNvSpPr>
            <a:spLocks noGrp="1"/>
          </p:cNvSpPr>
          <p:nvPr>
            <p:ph sz="quarter" idx="10"/>
          </p:nvPr>
        </p:nvSpPr>
        <p:spPr>
          <a:xfrm>
            <a:off x="838200" y="1750333"/>
            <a:ext cx="10515600" cy="4797651"/>
          </a:xfrm>
        </p:spPr>
        <p:txBody>
          <a:bodyPr lIns="91440" tIns="45720" rIns="91440" bIns="45720" anchor="t"/>
          <a:lstStyle/>
          <a:p>
            <a:pPr marL="342900" indent="-342900">
              <a:buChar char="•"/>
            </a:pPr>
            <a:r>
              <a:rPr lang="en-US" sz="2000" dirty="0">
                <a:latin typeface="Segoe UI"/>
                <a:cs typeface="Segoe UI"/>
              </a:rPr>
              <a:t>Georgia Influenza Activity + What You Need to Know </a:t>
            </a:r>
            <a:r>
              <a:rPr lang="en-US" sz="2000" dirty="0">
                <a:latin typeface="Segoe UI"/>
                <a:cs typeface="Segoe UI"/>
                <a:hlinkClick r:id="rId2"/>
              </a:rPr>
              <a:t>https://dph.georgia.gov/flu</a:t>
            </a:r>
            <a:endParaRPr lang="en-US" sz="2000" dirty="0"/>
          </a:p>
          <a:p>
            <a:endParaRPr lang="en-US" sz="800" dirty="0">
              <a:latin typeface="Segoe UI"/>
              <a:cs typeface="Segoe UI"/>
            </a:endParaRPr>
          </a:p>
          <a:p>
            <a:pPr marL="342900" indent="-342900">
              <a:buChar char="•"/>
            </a:pPr>
            <a:r>
              <a:rPr lang="en-US" sz="2000" dirty="0">
                <a:latin typeface="Segoe UI"/>
                <a:cs typeface="Segoe UI"/>
              </a:rPr>
              <a:t>Viral Respiratory Toolkit for Nursing Homes: </a:t>
            </a:r>
            <a:r>
              <a:rPr lang="en-US" sz="2000" dirty="0">
                <a:latin typeface="Segoe UI"/>
                <a:cs typeface="Segoe UI"/>
                <a:hlinkClick r:id="rId3"/>
              </a:rPr>
              <a:t>https://www.cdc.gov/long-term-care-facilities/hcp/respiratory-virus-toolkit/index.html</a:t>
            </a:r>
            <a:endParaRPr lang="en-US" sz="2000" dirty="0">
              <a:latin typeface="Segoe UI"/>
              <a:cs typeface="Segoe UI"/>
            </a:endParaRPr>
          </a:p>
          <a:p>
            <a:endParaRPr lang="en-US" sz="800" dirty="0">
              <a:latin typeface="Segoe UI"/>
              <a:cs typeface="Segoe UI"/>
            </a:endParaRPr>
          </a:p>
          <a:p>
            <a:pPr marL="342900" indent="-342900">
              <a:lnSpc>
                <a:spcPct val="100000"/>
              </a:lnSpc>
              <a:spcBef>
                <a:spcPts val="0"/>
              </a:spcBef>
              <a:buChar char="•"/>
            </a:pPr>
            <a:r>
              <a:rPr lang="en-US" sz="2000" dirty="0"/>
              <a:t>Preventing Transmission of Viral Respiratory Pathogens in Healthcare  Settings  </a:t>
            </a:r>
            <a:r>
              <a:rPr lang="en-US" sz="2000" dirty="0">
                <a:hlinkClick r:id="rId4"/>
              </a:rPr>
              <a:t>https://www.cdc.gov/infection-control/hcp/viral-respiratory-prevention/index.html</a:t>
            </a:r>
            <a:endParaRPr lang="en-US" sz="2000" dirty="0"/>
          </a:p>
        </p:txBody>
      </p:sp>
    </p:spTree>
    <p:extLst>
      <p:ext uri="{BB962C8B-B14F-4D97-AF65-F5344CB8AC3E}">
        <p14:creationId xmlns:p14="http://schemas.microsoft.com/office/powerpoint/2010/main" val="1039806697"/>
      </p:ext>
    </p:extLst>
  </p:cSld>
  <p:clrMapOvr>
    <a:masterClrMapping/>
  </p:clrMapOvr>
</p:sld>
</file>

<file path=ppt/theme/theme1.xml><?xml version="1.0" encoding="utf-8"?>
<a:theme xmlns:a="http://schemas.openxmlformats.org/drawingml/2006/main" name="Final DPH Theme">
  <a:themeElements>
    <a:clrScheme name="DPH Data Visualization Palette 2026">
      <a:dk1>
        <a:srgbClr val="000000"/>
      </a:dk1>
      <a:lt1>
        <a:srgbClr val="FFFFFF"/>
      </a:lt1>
      <a:dk2>
        <a:srgbClr val="918F8F"/>
      </a:dk2>
      <a:lt2>
        <a:srgbClr val="B9B9B9"/>
      </a:lt2>
      <a:accent1>
        <a:srgbClr val="ED1C28"/>
      </a:accent1>
      <a:accent2>
        <a:srgbClr val="0D76B9"/>
      </a:accent2>
      <a:accent3>
        <a:srgbClr val="6E4199"/>
      </a:accent3>
      <a:accent4>
        <a:srgbClr val="EA7124"/>
      </a:accent4>
      <a:accent5>
        <a:srgbClr val="37783A"/>
      </a:accent5>
      <a:accent6>
        <a:srgbClr val="F8C314"/>
      </a:accent6>
      <a:hlink>
        <a:srgbClr val="0563C1"/>
      </a:hlink>
      <a:folHlink>
        <a:srgbClr val="954F72"/>
      </a:folHlink>
    </a:clrScheme>
    <a:fontScheme name="Segoe DPH Custom 1">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CA20EE62-D45C-AA49-81B0-ECF029E3457C}" vid="{D5C2B52F-6E2C-5F46-87E2-64E38DD968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EA56353F1058141B900931E7A8DF78F" ma:contentTypeVersion="11" ma:contentTypeDescription="Create a new document." ma:contentTypeScope="" ma:versionID="803b32dc98b783ef8612a64746556d0c">
  <xsd:schema xmlns:xsd="http://www.w3.org/2001/XMLSchema" xmlns:xs="http://www.w3.org/2001/XMLSchema" xmlns:p="http://schemas.microsoft.com/office/2006/metadata/properties" xmlns:ns2="6cba2bee-0aab-4aac-9e8c-b794d8d1f232" xmlns:ns3="0e58f1e1-5e48-4c85-b81c-7a94badd5622" targetNamespace="http://schemas.microsoft.com/office/2006/metadata/properties" ma:root="true" ma:fieldsID="0dd5daaf2168b47b7153dbdb35f2152c" ns2:_="" ns3:_="">
    <xsd:import namespace="6cba2bee-0aab-4aac-9e8c-b794d8d1f232"/>
    <xsd:import namespace="0e58f1e1-5e48-4c85-b81c-7a94badd562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ba2bee-0aab-4aac-9e8c-b794d8d1f2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58f1e1-5e48-4c85-b81c-7a94badd562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B642EF-DBB6-49AF-B727-D4FA05991043}">
  <ds:schemaRefs>
    <ds:schemaRef ds:uri="http://schemas.microsoft.com/sharepoint/v3/contenttype/forms"/>
  </ds:schemaRefs>
</ds:datastoreItem>
</file>

<file path=customXml/itemProps2.xml><?xml version="1.0" encoding="utf-8"?>
<ds:datastoreItem xmlns:ds="http://schemas.openxmlformats.org/officeDocument/2006/customXml" ds:itemID="{443A612B-E9CC-4650-ACFB-D928F36707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ba2bee-0aab-4aac-9e8c-b794d8d1f232"/>
    <ds:schemaRef ds:uri="0e58f1e1-5e48-4c85-b81c-7a94badd5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174DA3-DDEF-4265-9A68-40C710D471EA}">
  <ds:schemaRef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0e58f1e1-5e48-4c85-b81c-7a94badd5622"/>
    <ds:schemaRef ds:uri="http://purl.org/dc/dcmitype/"/>
    <ds:schemaRef ds:uri="http://purl.org/dc/terms/"/>
    <ds:schemaRef ds:uri="6cba2bee-0aab-4aac-9e8c-b794d8d1f232"/>
    <ds:schemaRef ds:uri="http://purl.org/dc/elements/1.1/"/>
    <ds:schemaRef ds:uri="http://schemas.microsoft.com/office/2006/documentManagement/types"/>
  </ds:schemaRefs>
</ds:datastoreItem>
</file>

<file path=docProps/app.xml><?xml version="1.0" encoding="utf-8"?>
<Properties xmlns="http://schemas.openxmlformats.org/officeDocument/2006/extended-properties" xmlns:vt="http://schemas.openxmlformats.org/officeDocument/2006/docPropsVTypes">
  <Template>DPH_PowerPoint_Template_Aug2026_a11y</Template>
  <TotalTime>101</TotalTime>
  <Words>3299</Words>
  <Application>Microsoft Macintosh PowerPoint</Application>
  <PresentationFormat>Widescreen</PresentationFormat>
  <Paragraphs>235</Paragraphs>
  <Slides>21</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Courier New</vt:lpstr>
      <vt:lpstr>Segoe UI</vt:lpstr>
      <vt:lpstr>Segoe UI Light</vt:lpstr>
      <vt:lpstr>Segoe UI Semibold</vt:lpstr>
      <vt:lpstr>Final DPH Theme</vt:lpstr>
      <vt:lpstr>2026-2027 Viral Respiratory Season</vt:lpstr>
      <vt:lpstr>Disclosure </vt:lpstr>
      <vt:lpstr>Objectives</vt:lpstr>
      <vt:lpstr>Viral Respiratory Disease - Surveillance Overview​</vt:lpstr>
      <vt:lpstr>Reporting Guidelines - Deaths</vt:lpstr>
      <vt:lpstr>Reporting Guidelines – Influenza &amp; RSV Deaths</vt:lpstr>
      <vt:lpstr>Reporting Guidelines – COVID-19 Deaths</vt:lpstr>
      <vt:lpstr>Viral Respiratory Surveillance Workflow - Deaths</vt:lpstr>
      <vt:lpstr>Viral Respiratory Surveillance Workflow - Deaths</vt:lpstr>
      <vt:lpstr>Reporting Guidelines - Outbreaks</vt:lpstr>
      <vt:lpstr>Viral Respiratory Surveillance Workflow - Outbreaks</vt:lpstr>
      <vt:lpstr>Current Season Trends – Influenza Hospitalizations ​</vt:lpstr>
      <vt:lpstr>Current Season Trends: Influenza-Associated Deaths</vt:lpstr>
      <vt:lpstr>Current Season Trends – Influenza Outbreaks</vt:lpstr>
      <vt:lpstr>Infection Control Guidance</vt:lpstr>
      <vt:lpstr>Infection Control Guidance</vt:lpstr>
      <vt:lpstr>Testing and Treatment for Influenza</vt:lpstr>
      <vt:lpstr>Weekly Reporting​</vt:lpstr>
      <vt:lpstr>Acknowledgements</vt:lpstr>
      <vt:lpstr>Questions</vt:lpstr>
      <vt:lpstr>Appendix/ Resources</vt:lpstr>
    </vt:vector>
  </TitlesOfParts>
  <Manager/>
  <Company>State of Georgia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Nydam Shirek, Nancy</dc:creator>
  <cp:keywords/>
  <dc:description/>
  <cp:lastModifiedBy>Sayna Patel</cp:lastModifiedBy>
  <cp:revision>28</cp:revision>
  <dcterms:created xsi:type="dcterms:W3CDTF">2026-09-18T21:01:41Z</dcterms:created>
  <dcterms:modified xsi:type="dcterms:W3CDTF">2026-10-01T17:33:18Z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0x0101007EA56353F1058141B900931E7A8DF78F</vt:lpwstr>
  </property>
  <property fmtid="{D5CDD505-2E9C-101B-9397-08002B2CF9AE}" pid="3" name="Request">
    <vt:lpwstr>2936</vt:lpwstr>
  </property>
</Properties>
</file>